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9" r:id="rId1"/>
  </p:sldMasterIdLst>
  <p:notesMasterIdLst>
    <p:notesMasterId r:id="rId35"/>
  </p:notesMasterIdLst>
  <p:sldIdLst>
    <p:sldId id="733" r:id="rId2"/>
    <p:sldId id="734" r:id="rId3"/>
    <p:sldId id="583" r:id="rId4"/>
    <p:sldId id="737" r:id="rId5"/>
    <p:sldId id="738" r:id="rId6"/>
    <p:sldId id="739" r:id="rId7"/>
    <p:sldId id="281" r:id="rId8"/>
    <p:sldId id="736" r:id="rId9"/>
    <p:sldId id="573" r:id="rId10"/>
    <p:sldId id="740" r:id="rId11"/>
    <p:sldId id="684" r:id="rId12"/>
    <p:sldId id="689" r:id="rId13"/>
    <p:sldId id="685" r:id="rId14"/>
    <p:sldId id="686" r:id="rId15"/>
    <p:sldId id="687" r:id="rId16"/>
    <p:sldId id="688" r:id="rId17"/>
    <p:sldId id="576" r:id="rId18"/>
    <p:sldId id="692" r:id="rId19"/>
    <p:sldId id="593" r:id="rId20"/>
    <p:sldId id="604" r:id="rId21"/>
    <p:sldId id="596" r:id="rId22"/>
    <p:sldId id="598" r:id="rId23"/>
    <p:sldId id="597" r:id="rId24"/>
    <p:sldId id="602" r:id="rId25"/>
    <p:sldId id="564" r:id="rId26"/>
    <p:sldId id="580" r:id="rId27"/>
    <p:sldId id="579" r:id="rId28"/>
    <p:sldId id="741" r:id="rId29"/>
    <p:sldId id="742" r:id="rId30"/>
    <p:sldId id="743" r:id="rId31"/>
    <p:sldId id="611" r:id="rId32"/>
    <p:sldId id="265" r:id="rId33"/>
    <p:sldId id="280" r:id="rId34"/>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578">
          <p15:clr>
            <a:srgbClr val="A4A3A4"/>
          </p15:clr>
        </p15:guide>
        <p15:guide id="2" orient="horz" pos="1706">
          <p15:clr>
            <a:srgbClr val="A4A3A4"/>
          </p15:clr>
        </p15:guide>
        <p15:guide id="3" orient="horz" pos="2840">
          <p15:clr>
            <a:srgbClr val="A4A3A4"/>
          </p15:clr>
        </p15:guide>
        <p15:guide id="4" orient="horz" pos="3884">
          <p15:clr>
            <a:srgbClr val="A4A3A4"/>
          </p15:clr>
        </p15:guide>
        <p15:guide id="5" pos="208">
          <p15:clr>
            <a:srgbClr val="A4A3A4"/>
          </p15:clr>
        </p15:guide>
        <p15:guide id="6" pos="2018">
          <p15:clr>
            <a:srgbClr val="A4A3A4"/>
          </p15:clr>
        </p15:guide>
        <p15:guide id="7" pos="5556">
          <p15:clr>
            <a:srgbClr val="A4A3A4"/>
          </p15:clr>
        </p15:guide>
        <p15:guide id="8" pos="374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2833802-FEF1-4C79-8D5D-14CF1EAF98D9}" styleName="Style léger 2 - Accentuation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419"/>
    <p:restoredTop sz="85706"/>
  </p:normalViewPr>
  <p:slideViewPr>
    <p:cSldViewPr>
      <p:cViewPr varScale="1">
        <p:scale>
          <a:sx n="119" d="100"/>
          <a:sy n="119" d="100"/>
        </p:scale>
        <p:origin x="2736" y="192"/>
      </p:cViewPr>
      <p:guideLst>
        <p:guide orient="horz" pos="578"/>
        <p:guide orient="horz" pos="1706"/>
        <p:guide orient="horz" pos="2840"/>
        <p:guide orient="horz" pos="3884"/>
        <p:guide pos="208"/>
        <p:guide pos="2018"/>
        <p:guide pos="5556"/>
        <p:guide pos="3742"/>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CDAE5F69-526A-C82C-258C-1F7F5724E3FA}"/>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ea typeface="ＭＳ Ｐゴシック" charset="0"/>
                <a:cs typeface="+mn-cs"/>
              </a:defRPr>
            </a:lvl1pPr>
          </a:lstStyle>
          <a:p>
            <a:pPr>
              <a:defRPr/>
            </a:pPr>
            <a:endParaRPr lang="en-US"/>
          </a:p>
        </p:txBody>
      </p:sp>
      <p:sp>
        <p:nvSpPr>
          <p:cNvPr id="3" name="Espace réservé de la date 2">
            <a:extLst>
              <a:ext uri="{FF2B5EF4-FFF2-40B4-BE49-F238E27FC236}">
                <a16:creationId xmlns:a16="http://schemas.microsoft.com/office/drawing/2014/main" id="{71B0A5AA-952C-DFFC-4B50-0FBC8BC5241D}"/>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fld id="{0369EFB5-0608-934C-815F-F56850197AF7}" type="datetimeFigureOut">
              <a:rPr lang="fr-FR" altLang="en-ES"/>
              <a:pPr/>
              <a:t>18/07/2023</a:t>
            </a:fld>
            <a:endParaRPr lang="en-US" altLang="en-ES"/>
          </a:p>
        </p:txBody>
      </p:sp>
      <p:sp>
        <p:nvSpPr>
          <p:cNvPr id="4" name="Espace réservé de l'image des diapositives 3">
            <a:extLst>
              <a:ext uri="{FF2B5EF4-FFF2-40B4-BE49-F238E27FC236}">
                <a16:creationId xmlns:a16="http://schemas.microsoft.com/office/drawing/2014/main" id="{D74A4B60-300B-6216-F6B9-B706C9D24E28}"/>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Espace réservé des commentaires 4">
            <a:extLst>
              <a:ext uri="{FF2B5EF4-FFF2-40B4-BE49-F238E27FC236}">
                <a16:creationId xmlns:a16="http://schemas.microsoft.com/office/drawing/2014/main" id="{0F2462BD-D0C9-8DFE-A1AD-7865D948BF44}"/>
              </a:ext>
            </a:extLst>
          </p:cNvPr>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bodyPr>
          <a:lstStyle/>
          <a:p>
            <a:pPr lvl="0"/>
            <a:r>
              <a:rPr lang="fr-FR" altLang="en-ES"/>
              <a:t>Cliquez pour modifier les styles du texte du masque</a:t>
            </a:r>
          </a:p>
          <a:p>
            <a:pPr lvl="1"/>
            <a:r>
              <a:rPr lang="fr-FR" altLang="en-ES"/>
              <a:t>Deuxième niveau</a:t>
            </a:r>
          </a:p>
          <a:p>
            <a:pPr lvl="2"/>
            <a:r>
              <a:rPr lang="fr-FR" altLang="en-ES"/>
              <a:t>Troisième niveau</a:t>
            </a:r>
          </a:p>
          <a:p>
            <a:pPr lvl="3"/>
            <a:r>
              <a:rPr lang="fr-FR" altLang="en-ES"/>
              <a:t>Quatrième niveau</a:t>
            </a:r>
          </a:p>
          <a:p>
            <a:pPr lvl="4"/>
            <a:r>
              <a:rPr lang="fr-FR" altLang="en-ES"/>
              <a:t>Cinquième niveau</a:t>
            </a:r>
            <a:endParaRPr lang="en-US" altLang="en-ES"/>
          </a:p>
        </p:txBody>
      </p:sp>
      <p:sp>
        <p:nvSpPr>
          <p:cNvPr id="6" name="Espace réservé du pied de page 5">
            <a:extLst>
              <a:ext uri="{FF2B5EF4-FFF2-40B4-BE49-F238E27FC236}">
                <a16:creationId xmlns:a16="http://schemas.microsoft.com/office/drawing/2014/main" id="{615A0C42-C161-ED38-AA55-D3954D155F25}"/>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ea typeface="ＭＳ Ｐゴシック" charset="0"/>
                <a:cs typeface="+mn-cs"/>
              </a:defRPr>
            </a:lvl1pPr>
          </a:lstStyle>
          <a:p>
            <a:pPr>
              <a:defRPr/>
            </a:pPr>
            <a:endParaRPr lang="en-US"/>
          </a:p>
        </p:txBody>
      </p:sp>
      <p:sp>
        <p:nvSpPr>
          <p:cNvPr id="7" name="Espace réservé du numéro de diapositive 6">
            <a:extLst>
              <a:ext uri="{FF2B5EF4-FFF2-40B4-BE49-F238E27FC236}">
                <a16:creationId xmlns:a16="http://schemas.microsoft.com/office/drawing/2014/main" id="{0309A0CF-7927-D6CC-AB3E-FCA3BA12AEEB}"/>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76A3002D-2462-A148-9405-EA7110360C1F}" type="slidenum">
              <a:rPr lang="en-US" altLang="en-ES"/>
              <a:pPr/>
              <a:t>‹#›</a:t>
            </a:fld>
            <a:endParaRPr lang="en-US" altLang="en-E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GB" b="0" dirty="0">
              <a:effectLst/>
            </a:endParaRPr>
          </a:p>
        </p:txBody>
      </p:sp>
      <p:sp>
        <p:nvSpPr>
          <p:cNvPr id="4" name="Slide Number Placeholder 3"/>
          <p:cNvSpPr>
            <a:spLocks noGrp="1"/>
          </p:cNvSpPr>
          <p:nvPr>
            <p:ph type="sldNum" sz="quarter" idx="5"/>
          </p:nvPr>
        </p:nvSpPr>
        <p:spPr/>
        <p:txBody>
          <a:bodyPr/>
          <a:lstStyle/>
          <a:p>
            <a:fld id="{76A3002D-2462-A148-9405-EA7110360C1F}" type="slidenum">
              <a:rPr lang="en-US" altLang="en-ES" smtClean="0"/>
              <a:pPr/>
              <a:t>1</a:t>
            </a:fld>
            <a:endParaRPr lang="en-US" altLang="en-ES"/>
          </a:p>
        </p:txBody>
      </p:sp>
    </p:spTree>
    <p:extLst>
      <p:ext uri="{BB962C8B-B14F-4D97-AF65-F5344CB8AC3E}">
        <p14:creationId xmlns:p14="http://schemas.microsoft.com/office/powerpoint/2010/main" val="3731054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Espace réservé de l'image des diapositives 1">
            <a:extLst>
              <a:ext uri="{FF2B5EF4-FFF2-40B4-BE49-F238E27FC236}">
                <a16:creationId xmlns:a16="http://schemas.microsoft.com/office/drawing/2014/main" id="{6769F09E-E495-C35B-CB28-58652AB582F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4" name="Espace réservé des commentaires 2">
            <a:extLst>
              <a:ext uri="{FF2B5EF4-FFF2-40B4-BE49-F238E27FC236}">
                <a16:creationId xmlns:a16="http://schemas.microsoft.com/office/drawing/2014/main" id="{9DF22CAE-2408-32D0-B8D7-C3BD41A29F3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ES" sz="1200" dirty="0"/>
              <a:t>Analyse your </a:t>
            </a:r>
            <a:r>
              <a:rPr lang="en-GB" altLang="en-ES" sz="1200" dirty="0" err="1"/>
              <a:t>behavior</a:t>
            </a:r>
            <a:r>
              <a:rPr lang="en-GB" altLang="en-ES" sz="1200" dirty="0"/>
              <a:t> in many different ways💡</a:t>
            </a:r>
          </a:p>
          <a:p>
            <a:endParaRPr lang="en-GB" altLang="en-ES" sz="1200" dirty="0"/>
          </a:p>
          <a:p>
            <a:r>
              <a:rPr lang="en-GB" altLang="en-ES" sz="1200" dirty="0"/>
              <a:t>Aggregate measures of </a:t>
            </a:r>
            <a:r>
              <a:rPr lang="en-GB" altLang="en-ES" sz="1200" dirty="0" err="1"/>
              <a:t>behavior</a:t>
            </a:r>
            <a:r>
              <a:rPr lang="en-GB" altLang="en-ES" sz="1200" dirty="0"/>
              <a:t>, e.g. coarse bar graphs, averages across conditions and participants ... Might not allow you to disentangle between different models </a:t>
            </a:r>
            <a:r>
              <a:rPr lang="en-GB" altLang="en-ES" sz="1200" dirty="0" err="1"/>
              <a:t>ie</a:t>
            </a:r>
            <a:r>
              <a:rPr lang="en-GB" altLang="en-ES" sz="1200" dirty="0"/>
              <a:t> different accounts of </a:t>
            </a:r>
            <a:r>
              <a:rPr lang="en-GB" altLang="en-ES" sz="1200" dirty="0" err="1"/>
              <a:t>behavior</a:t>
            </a:r>
            <a:endParaRPr lang="en-GB" altLang="en-ES" dirty="0"/>
          </a:p>
        </p:txBody>
      </p:sp>
      <p:sp>
        <p:nvSpPr>
          <p:cNvPr id="44035" name="Espace réservé du numéro de diapositive 3">
            <a:extLst>
              <a:ext uri="{FF2B5EF4-FFF2-40B4-BE49-F238E27FC236}">
                <a16:creationId xmlns:a16="http://schemas.microsoft.com/office/drawing/2014/main" id="{3F3F97C4-D268-3116-F2BF-9731C8C688A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03CAE58-14AB-2B45-8C3B-01274BFF6010}" type="slidenum">
              <a:rPr lang="en-US" altLang="en-ES" sz="1200"/>
              <a:pPr/>
              <a:t>10</a:t>
            </a:fld>
            <a:endParaRPr lang="en-US" altLang="en-ES" sz="1200"/>
          </a:p>
        </p:txBody>
      </p:sp>
    </p:spTree>
    <p:extLst>
      <p:ext uri="{BB962C8B-B14F-4D97-AF65-F5344CB8AC3E}">
        <p14:creationId xmlns:p14="http://schemas.microsoft.com/office/powerpoint/2010/main" val="3265848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Espace réservé de l'image des diapositives 1">
            <a:extLst>
              <a:ext uri="{FF2B5EF4-FFF2-40B4-BE49-F238E27FC236}">
                <a16:creationId xmlns:a16="http://schemas.microsoft.com/office/drawing/2014/main" id="{3981A7EE-4B4E-696F-FBAC-735FDF22F7E5}"/>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8CC2767D-B0EF-92BE-F89A-08F156E691D1}"/>
              </a:ext>
            </a:extLst>
          </p:cNvPr>
          <p:cNvSpPr>
            <a:spLocks noGrp="1"/>
          </p:cNvSpPr>
          <p:nvPr>
            <p:ph type="body" idx="1"/>
          </p:nvPr>
        </p:nvSpPr>
        <p:spPr/>
        <p:txBody>
          <a:bodyPr/>
          <a:lstStyle/>
          <a:p>
            <a:pPr>
              <a:defRPr/>
            </a:pPr>
            <a:r>
              <a:rPr lang="fr-FR" dirty="0" err="1">
                <a:ea typeface="+mn-ea"/>
                <a:cs typeface="+mn-cs"/>
              </a:rPr>
              <a:t>Describe</a:t>
            </a:r>
            <a:r>
              <a:rPr lang="fr-FR" dirty="0">
                <a:ea typeface="+mn-ea"/>
                <a:cs typeface="+mn-cs"/>
              </a:rPr>
              <a:t> </a:t>
            </a:r>
            <a:r>
              <a:rPr lang="fr-FR" dirty="0" err="1">
                <a:ea typeface="+mn-ea"/>
                <a:cs typeface="+mn-cs"/>
              </a:rPr>
              <a:t>experiment</a:t>
            </a:r>
            <a:r>
              <a:rPr lang="fr-FR" dirty="0">
                <a:ea typeface="+mn-ea"/>
                <a:cs typeface="+mn-cs"/>
              </a:rPr>
              <a:t> (18min)</a:t>
            </a:r>
            <a:endParaRPr lang="en-GB" dirty="0"/>
          </a:p>
        </p:txBody>
      </p:sp>
      <p:sp>
        <p:nvSpPr>
          <p:cNvPr id="50179" name="Espace réservé du numéro de diapositive 3">
            <a:extLst>
              <a:ext uri="{FF2B5EF4-FFF2-40B4-BE49-F238E27FC236}">
                <a16:creationId xmlns:a16="http://schemas.microsoft.com/office/drawing/2014/main" id="{835BCD9A-B2D3-1AC9-A1AA-AC128152068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B75EF29-0BCB-974D-B54E-FDBFFD847C19}" type="slidenum">
              <a:rPr lang="en-GB" altLang="en-ES" sz="1200"/>
              <a:pPr/>
              <a:t>11</a:t>
            </a:fld>
            <a:endParaRPr lang="en-GB" altLang="en-E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Espace réservé de l'image des diapositives 1">
            <a:extLst>
              <a:ext uri="{FF2B5EF4-FFF2-40B4-BE49-F238E27FC236}">
                <a16:creationId xmlns:a16="http://schemas.microsoft.com/office/drawing/2014/main" id="{88394129-713F-A1F2-A137-ACD49F962C5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6" name="Espace réservé des commentaires 2">
            <a:extLst>
              <a:ext uri="{FF2B5EF4-FFF2-40B4-BE49-F238E27FC236}">
                <a16:creationId xmlns:a16="http://schemas.microsoft.com/office/drawing/2014/main" id="{D2F2942B-ABE6-5BC1-8E58-4ABBE241F14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ES"/>
              <a:t>Human data</a:t>
            </a:r>
          </a:p>
        </p:txBody>
      </p:sp>
      <p:sp>
        <p:nvSpPr>
          <p:cNvPr id="52227" name="Espace réservé du numéro de diapositive 3">
            <a:extLst>
              <a:ext uri="{FF2B5EF4-FFF2-40B4-BE49-F238E27FC236}">
                <a16:creationId xmlns:a16="http://schemas.microsoft.com/office/drawing/2014/main" id="{F7091CEA-05EA-F679-49EF-629912C733E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5EDDD18-42F4-F04B-B646-9775A2B00347}" type="slidenum">
              <a:rPr lang="en-US" altLang="en-ES" sz="1200"/>
              <a:pPr/>
              <a:t>12</a:t>
            </a:fld>
            <a:endParaRPr lang="en-US" altLang="en-E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Espace réservé de l'image des diapositives 1">
            <a:extLst>
              <a:ext uri="{FF2B5EF4-FFF2-40B4-BE49-F238E27FC236}">
                <a16:creationId xmlns:a16="http://schemas.microsoft.com/office/drawing/2014/main" id="{181AA392-8AB4-B589-F81E-157DB0F2842E}"/>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5BBBFA12-DAD8-86CA-162D-579EC473F57B}"/>
              </a:ext>
            </a:extLst>
          </p:cNvPr>
          <p:cNvSpPr>
            <a:spLocks noGrp="1"/>
          </p:cNvSpPr>
          <p:nvPr>
            <p:ph type="body" idx="1"/>
          </p:nvPr>
        </p:nvSpPr>
        <p:spPr/>
        <p:txBody>
          <a:bodyPr/>
          <a:lstStyle/>
          <a:p>
            <a:r>
              <a:rPr lang="en-GB" altLang="en-ES"/>
              <a:t>First, we introduced a confidence threshold parameter for determining whether the response will be provided with high or low confidence based on the posterior belief about the chosen category. This parameter captured baseline differences in proportion of high confidence responses between conditions, representing the most parsimonious extension possible to provide a normative confidence response. Second, we introduced metacognitive noise to model an imperfect readout, in line with previous studies (Pouget et al., 2016; Maniscalco &amp; Lau, 2012). Third, we introduced a confidence gain parameter on switch trials modeling a differential readout of the posterior belief on changes-of-mind only, as a multiplicative factor on the posterior belief applied on switch trials only.</a:t>
            </a:r>
            <a:r>
              <a:rPr lang="fr-FR" altLang="en-ES"/>
              <a:t> </a:t>
            </a:r>
            <a:endParaRPr lang="en-GB" altLang="en-ES"/>
          </a:p>
        </p:txBody>
      </p:sp>
      <p:sp>
        <p:nvSpPr>
          <p:cNvPr id="54275" name="Espace réservé du numéro de diapositive 3">
            <a:extLst>
              <a:ext uri="{FF2B5EF4-FFF2-40B4-BE49-F238E27FC236}">
                <a16:creationId xmlns:a16="http://schemas.microsoft.com/office/drawing/2014/main" id="{921F44FE-DFD2-1A96-3C63-F3B9354AA0E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E337F9-51E6-6C4F-B85F-AC0B156199CD}" type="slidenum">
              <a:rPr lang="en-GB" altLang="en-ES" sz="1200"/>
              <a:pPr/>
              <a:t>13</a:t>
            </a:fld>
            <a:endParaRPr lang="en-GB" altLang="en-E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Espace réservé de l'image des diapositives 1">
            <a:extLst>
              <a:ext uri="{FF2B5EF4-FFF2-40B4-BE49-F238E27FC236}">
                <a16:creationId xmlns:a16="http://schemas.microsoft.com/office/drawing/2014/main" id="{54E25C56-A1F8-981C-FAB0-D8E47F082D46}"/>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6C063A64-2540-E701-7D49-7E5E2AD4B2D3}"/>
              </a:ext>
            </a:extLst>
          </p:cNvPr>
          <p:cNvSpPr>
            <a:spLocks noGrp="1"/>
          </p:cNvSpPr>
          <p:nvPr>
            <p:ph type="body" idx="1"/>
          </p:nvPr>
        </p:nvSpPr>
        <p:spPr/>
        <p:txBody>
          <a:bodyPr/>
          <a:lstStyle/>
          <a:p>
            <a:r>
              <a:rPr lang="en-GB" altLang="en-ES"/>
              <a:t>First, we introduced a confidence threshold parameter for determining whether the response will be provided with high or low confidence based on the posterior belief about the chosen category. This parameter captured baseline differences in proportion of high confidence responses between conditions, representing the most parsimonious extension possible to provide a normative confidence response. Second, we introduced metacognitive noise to model an imperfect readout, in line with previous studies (Pouget et al., 2016; Maniscalco &amp; Lau, 2012). Third, we introduced a confidence gain parameter on switch trials modeling a differential readout of the posterior belief on changes-of-mind only, as a multiplicative factor on the posterior belief applied on switch trials only.</a:t>
            </a:r>
            <a:r>
              <a:rPr lang="fr-FR" altLang="en-ES"/>
              <a:t> </a:t>
            </a:r>
            <a:endParaRPr lang="en-GB" altLang="en-ES"/>
          </a:p>
        </p:txBody>
      </p:sp>
      <p:sp>
        <p:nvSpPr>
          <p:cNvPr id="56323" name="Espace réservé du numéro de diapositive 3">
            <a:extLst>
              <a:ext uri="{FF2B5EF4-FFF2-40B4-BE49-F238E27FC236}">
                <a16:creationId xmlns:a16="http://schemas.microsoft.com/office/drawing/2014/main" id="{DC315E2B-EB98-F03F-79F9-29DA9ABA459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84E3D87-2E90-0F4C-B30C-C0693D5C20EB}" type="slidenum">
              <a:rPr lang="en-GB" altLang="en-ES" sz="1200"/>
              <a:pPr/>
              <a:t>14</a:t>
            </a:fld>
            <a:endParaRPr lang="en-GB" altLang="en-E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Espace réservé de l'image des diapositives 1">
            <a:extLst>
              <a:ext uri="{FF2B5EF4-FFF2-40B4-BE49-F238E27FC236}">
                <a16:creationId xmlns:a16="http://schemas.microsoft.com/office/drawing/2014/main" id="{A4FAB4A9-96E0-2999-B0C3-88137094A82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0" name="Espace réservé des commentaires 2">
            <a:extLst>
              <a:ext uri="{FF2B5EF4-FFF2-40B4-BE49-F238E27FC236}">
                <a16:creationId xmlns:a16="http://schemas.microsoft.com/office/drawing/2014/main" id="{DBF5EBBC-5EEC-811E-8FAD-785F7B384A6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ES"/>
              <a:t>Differences that would have been invisible on aggregate data</a:t>
            </a:r>
          </a:p>
        </p:txBody>
      </p:sp>
      <p:sp>
        <p:nvSpPr>
          <p:cNvPr id="58371" name="Espace réservé du numéro de diapositive 3">
            <a:extLst>
              <a:ext uri="{FF2B5EF4-FFF2-40B4-BE49-F238E27FC236}">
                <a16:creationId xmlns:a16="http://schemas.microsoft.com/office/drawing/2014/main" id="{CDD84308-283A-AD63-B400-2BA83FD578A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9F586D3-C622-8349-BCA4-8C2C00E6E075}" type="slidenum">
              <a:rPr lang="en-GB" altLang="en-ES" sz="1200"/>
              <a:pPr/>
              <a:t>15</a:t>
            </a:fld>
            <a:endParaRPr lang="en-GB" altLang="en-E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Espace réservé de l'image des diapositives 1">
            <a:extLst>
              <a:ext uri="{FF2B5EF4-FFF2-40B4-BE49-F238E27FC236}">
                <a16:creationId xmlns:a16="http://schemas.microsoft.com/office/drawing/2014/main" id="{74538081-CB33-4D99-4261-8F46C3FEB4A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6" name="Espace réservé des commentaires 2">
            <a:extLst>
              <a:ext uri="{FF2B5EF4-FFF2-40B4-BE49-F238E27FC236}">
                <a16:creationId xmlns:a16="http://schemas.microsoft.com/office/drawing/2014/main" id="{67AB57C3-3EAF-2E8F-4D82-2C124909C23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a:p>
        </p:txBody>
      </p:sp>
      <p:sp>
        <p:nvSpPr>
          <p:cNvPr id="62467" name="Espace réservé du numéro de diapositive 3">
            <a:extLst>
              <a:ext uri="{FF2B5EF4-FFF2-40B4-BE49-F238E27FC236}">
                <a16:creationId xmlns:a16="http://schemas.microsoft.com/office/drawing/2014/main" id="{7B8D2FDB-C7F0-9267-FE13-EF3052E2F82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1DE3E25-F0A2-8F47-9224-96CC72C6DAAB}" type="slidenum">
              <a:rPr lang="en-US" altLang="en-ES" sz="1200"/>
              <a:pPr/>
              <a:t>16</a:t>
            </a:fld>
            <a:endParaRPr lang="en-US" altLang="en-E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Espace réservé de l'image des diapositives 1">
            <a:extLst>
              <a:ext uri="{FF2B5EF4-FFF2-40B4-BE49-F238E27FC236}">
                <a16:creationId xmlns:a16="http://schemas.microsoft.com/office/drawing/2014/main" id="{E36E9D8D-A458-B391-FBFC-CD41AEA1ACE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8" name="Espace réservé des commentaires 2">
            <a:extLst>
              <a:ext uri="{FF2B5EF4-FFF2-40B4-BE49-F238E27FC236}">
                <a16:creationId xmlns:a16="http://schemas.microsoft.com/office/drawing/2014/main" id="{3BD5439F-3A69-BF7A-2C27-053C76394F5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a:p>
        </p:txBody>
      </p:sp>
      <p:sp>
        <p:nvSpPr>
          <p:cNvPr id="70659" name="Espace réservé du numéro de diapositive 3">
            <a:extLst>
              <a:ext uri="{FF2B5EF4-FFF2-40B4-BE49-F238E27FC236}">
                <a16:creationId xmlns:a16="http://schemas.microsoft.com/office/drawing/2014/main" id="{5638C4FF-8BA6-D8A4-1359-2216BB293E5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43A303B-6B43-1748-89C8-3FB132090592}" type="slidenum">
              <a:rPr lang="en-US" altLang="en-ES" sz="1200"/>
              <a:pPr/>
              <a:t>17</a:t>
            </a:fld>
            <a:endParaRPr lang="en-US" altLang="en-E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Espace réservé de l'image des diapositives 1">
            <a:extLst>
              <a:ext uri="{FF2B5EF4-FFF2-40B4-BE49-F238E27FC236}">
                <a16:creationId xmlns:a16="http://schemas.microsoft.com/office/drawing/2014/main" id="{5EC49365-4EF1-ED33-7748-67C055B5E38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6" name="Espace réservé des commentaires 2">
            <a:extLst>
              <a:ext uri="{FF2B5EF4-FFF2-40B4-BE49-F238E27FC236}">
                <a16:creationId xmlns:a16="http://schemas.microsoft.com/office/drawing/2014/main" id="{38E9248F-1F56-9255-6361-3C8739FC13B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a:p>
        </p:txBody>
      </p:sp>
      <p:sp>
        <p:nvSpPr>
          <p:cNvPr id="72707" name="Espace réservé du numéro de diapositive 3">
            <a:extLst>
              <a:ext uri="{FF2B5EF4-FFF2-40B4-BE49-F238E27FC236}">
                <a16:creationId xmlns:a16="http://schemas.microsoft.com/office/drawing/2014/main" id="{EB7C5E11-88F0-7DF3-933A-16871ABDC90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8918684-7F7B-5146-896E-CE6084840820}" type="slidenum">
              <a:rPr lang="en-US" altLang="en-ES" sz="1200"/>
              <a:pPr/>
              <a:t>18</a:t>
            </a:fld>
            <a:endParaRPr lang="en-US" altLang="en-ES"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Espace réservé de l'image des diapositives 1">
            <a:extLst>
              <a:ext uri="{FF2B5EF4-FFF2-40B4-BE49-F238E27FC236}">
                <a16:creationId xmlns:a16="http://schemas.microsoft.com/office/drawing/2014/main" id="{E96D2757-BAF0-B41A-0C3C-10BB08ECA6D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4" name="Espace réservé des commentaires 2">
            <a:extLst>
              <a:ext uri="{FF2B5EF4-FFF2-40B4-BE49-F238E27FC236}">
                <a16:creationId xmlns:a16="http://schemas.microsoft.com/office/drawing/2014/main" id="{5D8D60B1-D697-DAAD-46D3-92C7E00646C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ES" dirty="0"/>
              <a:t>Parameter recovery can be used to test statistical power for detecting a difference between </a:t>
            </a:r>
            <a:r>
              <a:rPr lang="en-GB" altLang="en-ES" dirty="0" err="1"/>
              <a:t>populiations</a:t>
            </a:r>
            <a:r>
              <a:rPr lang="en-GB" altLang="en-ES" dirty="0"/>
              <a:t> or </a:t>
            </a:r>
            <a:r>
              <a:rPr lang="en-GB" altLang="en-ES" dirty="0" err="1"/>
              <a:t>condtions</a:t>
            </a:r>
            <a:endParaRPr lang="en-GB" altLang="en-ES" dirty="0"/>
          </a:p>
        </p:txBody>
      </p:sp>
      <p:sp>
        <p:nvSpPr>
          <p:cNvPr id="74755" name="Espace réservé du numéro de diapositive 3">
            <a:extLst>
              <a:ext uri="{FF2B5EF4-FFF2-40B4-BE49-F238E27FC236}">
                <a16:creationId xmlns:a16="http://schemas.microsoft.com/office/drawing/2014/main" id="{6AC003FD-0F88-F2C9-E244-3A6D0728325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67F29F5-F82A-074D-997F-2F228483D187}" type="slidenum">
              <a:rPr lang="en-US" altLang="en-ES" sz="1200"/>
              <a:pPr/>
              <a:t>19</a:t>
            </a:fld>
            <a:endParaRPr lang="en-US" altLang="en-E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Espace réservé de l'image des diapositives 1">
            <a:extLst>
              <a:ext uri="{FF2B5EF4-FFF2-40B4-BE49-F238E27FC236}">
                <a16:creationId xmlns:a16="http://schemas.microsoft.com/office/drawing/2014/main" id="{DF680B8C-7D44-F37F-C6D0-55B1A6F4BDE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4" name="Espace réservé des commentaires 2">
            <a:extLst>
              <a:ext uri="{FF2B5EF4-FFF2-40B4-BE49-F238E27FC236}">
                <a16:creationId xmlns:a16="http://schemas.microsoft.com/office/drawing/2014/main" id="{9A68E53C-35F8-C49A-B07E-49648089D86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spcBef>
                <a:spcPts val="0"/>
              </a:spcBef>
              <a:spcAft>
                <a:spcPts val="0"/>
              </a:spcAft>
            </a:pPr>
            <a:r>
              <a:rPr lang="en-GB" sz="1200" dirty="0">
                <a:cs typeface="Arial" charset="0"/>
              </a:rPr>
              <a:t>Uncertainty around parameter estimates: bootstrapping</a:t>
            </a:r>
          </a:p>
          <a:p>
            <a:pPr rtl="0">
              <a:spcBef>
                <a:spcPts val="0"/>
              </a:spcBef>
              <a:spcAft>
                <a:spcPts val="0"/>
              </a:spcAft>
            </a:pPr>
            <a:endParaRPr lang="en-GB" altLang="en-ES" sz="1200" dirty="0">
              <a:cs typeface="Arial" charset="0"/>
            </a:endParaRPr>
          </a:p>
          <a:p>
            <a:pPr marL="0" indent="0">
              <a:spcBef>
                <a:spcPct val="20000"/>
              </a:spcBef>
              <a:defRPr/>
            </a:pPr>
            <a:r>
              <a:rPr lang="en-GB" sz="1200" dirty="0">
                <a:solidFill>
                  <a:schemeClr val="accent6">
                    <a:lumMod val="75000"/>
                    <a:lumOff val="25000"/>
                  </a:schemeClr>
                </a:solidFill>
                <a:cs typeface="Arial" charset="0"/>
              </a:rPr>
              <a:t>Tutorial: </a:t>
            </a:r>
          </a:p>
          <a:p>
            <a:pPr>
              <a:spcBef>
                <a:spcPct val="20000"/>
              </a:spcBef>
              <a:buFontTx/>
              <a:buChar char="-"/>
              <a:defRPr/>
            </a:pPr>
            <a:r>
              <a:rPr lang="en-GB" sz="1200" dirty="0">
                <a:solidFill>
                  <a:schemeClr val="accent6">
                    <a:lumMod val="75000"/>
                    <a:lumOff val="25000"/>
                  </a:schemeClr>
                </a:solidFill>
                <a:cs typeface="Arial" charset="0"/>
              </a:rPr>
              <a:t>parameter recovery and bootstrapping for model B</a:t>
            </a:r>
          </a:p>
          <a:p>
            <a:pPr>
              <a:spcBef>
                <a:spcPct val="20000"/>
              </a:spcBef>
              <a:buFontTx/>
              <a:buChar char="-"/>
              <a:defRPr/>
            </a:pPr>
            <a:r>
              <a:rPr lang="en-GB" sz="1200" dirty="0">
                <a:solidFill>
                  <a:schemeClr val="accent6">
                    <a:lumMod val="75000"/>
                    <a:lumOff val="25000"/>
                  </a:schemeClr>
                </a:solidFill>
                <a:cs typeface="Arial" charset="0"/>
              </a:rPr>
              <a:t>model validation example</a:t>
            </a:r>
          </a:p>
          <a:p>
            <a:pPr rtl="0">
              <a:spcBef>
                <a:spcPts val="0"/>
              </a:spcBef>
              <a:spcAft>
                <a:spcPts val="0"/>
              </a:spcAft>
            </a:pPr>
            <a:endParaRPr lang="en-GB" altLang="en-ES" dirty="0"/>
          </a:p>
        </p:txBody>
      </p:sp>
      <p:sp>
        <p:nvSpPr>
          <p:cNvPr id="18435" name="Espace réservé du numéro de diapositive 3">
            <a:extLst>
              <a:ext uri="{FF2B5EF4-FFF2-40B4-BE49-F238E27FC236}">
                <a16:creationId xmlns:a16="http://schemas.microsoft.com/office/drawing/2014/main" id="{C53157EA-658A-0BB0-E815-77B54D8423D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93E10A7-12B8-8342-AB2E-BBAC07ECBED3}" type="slidenum">
              <a:rPr lang="en-US" altLang="en-ES" sz="1200"/>
              <a:pPr/>
              <a:t>2</a:t>
            </a:fld>
            <a:endParaRPr lang="en-US" altLang="en-ES"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Espace réservé de l'image des diapositives 1">
            <a:extLst>
              <a:ext uri="{FF2B5EF4-FFF2-40B4-BE49-F238E27FC236}">
                <a16:creationId xmlns:a16="http://schemas.microsoft.com/office/drawing/2014/main" id="{46FBC760-326A-B9AB-62CE-2453EA4BE212}"/>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72814652-CB38-E240-E6C2-58A1AD9E98FE}"/>
              </a:ext>
            </a:extLst>
          </p:cNvPr>
          <p:cNvSpPr>
            <a:spLocks noGrp="1"/>
          </p:cNvSpPr>
          <p:nvPr>
            <p:ph type="body" idx="1"/>
          </p:nvPr>
        </p:nvSpPr>
        <p:spPr/>
        <p:txBody>
          <a:bodyPr/>
          <a:lstStyle/>
          <a:p>
            <a:r>
              <a:rPr lang="en-GB" altLang="en-ES"/>
              <a:t>First, we introduced a confidence threshold parameter for determining whether the response will be provided with high or low confidence based on the posterior belief about the chosen category. This parameter captured baseline differences in proportion of high confidence responses between conditions, representing the most parsimonious extension possible to provide a normative confidence response. Second, we introduced metacognitive noise to model an imperfect readout, in line with previous studies (Pouget et al., 2016; Maniscalco &amp; Lau, 2012). Third, we introduced a confidence gain parameter on switch trials modeling a differential readout of the posterior belief on changes-of-mind only, as a multiplicative factor on the posterior belief applied on switch trials only.</a:t>
            </a:r>
            <a:r>
              <a:rPr lang="fr-FR" altLang="en-ES"/>
              <a:t> </a:t>
            </a:r>
            <a:endParaRPr lang="en-GB" altLang="en-ES"/>
          </a:p>
        </p:txBody>
      </p:sp>
      <p:sp>
        <p:nvSpPr>
          <p:cNvPr id="76803" name="Espace réservé du numéro de diapositive 3">
            <a:extLst>
              <a:ext uri="{FF2B5EF4-FFF2-40B4-BE49-F238E27FC236}">
                <a16:creationId xmlns:a16="http://schemas.microsoft.com/office/drawing/2014/main" id="{B4BD8EBA-B9B0-7989-5BC2-567672D0B2E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06D5CAA-9C1A-274E-9E9B-D4839D114F68}" type="slidenum">
              <a:rPr lang="en-GB" altLang="en-ES" sz="1200"/>
              <a:pPr/>
              <a:t>20</a:t>
            </a:fld>
            <a:endParaRPr lang="en-GB" altLang="en-ES"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Espace réservé de l'image des diapositives 1">
            <a:extLst>
              <a:ext uri="{FF2B5EF4-FFF2-40B4-BE49-F238E27FC236}">
                <a16:creationId xmlns:a16="http://schemas.microsoft.com/office/drawing/2014/main" id="{7CB62D19-8B19-5DD0-FD7E-8625A5F1BBC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0" name="Espace réservé des commentaires 2">
            <a:extLst>
              <a:ext uri="{FF2B5EF4-FFF2-40B4-BE49-F238E27FC236}">
                <a16:creationId xmlns:a16="http://schemas.microsoft.com/office/drawing/2014/main" id="{E9A89C26-BDC5-9B99-5B07-38A2AD01626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a:p>
        </p:txBody>
      </p:sp>
      <p:sp>
        <p:nvSpPr>
          <p:cNvPr id="78851" name="Espace réservé du numéro de diapositive 3">
            <a:extLst>
              <a:ext uri="{FF2B5EF4-FFF2-40B4-BE49-F238E27FC236}">
                <a16:creationId xmlns:a16="http://schemas.microsoft.com/office/drawing/2014/main" id="{68E3056D-97D1-7E7D-92AA-373BCCF24B3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8C04807-B213-3D4E-BD98-3E8BD1D0517F}" type="slidenum">
              <a:rPr lang="en-US" altLang="en-ES" sz="1200"/>
              <a:pPr/>
              <a:t>21</a:t>
            </a:fld>
            <a:endParaRPr lang="en-US" altLang="en-ES"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Espace réservé de l'image des diapositives 1">
            <a:extLst>
              <a:ext uri="{FF2B5EF4-FFF2-40B4-BE49-F238E27FC236}">
                <a16:creationId xmlns:a16="http://schemas.microsoft.com/office/drawing/2014/main" id="{CD82ACE4-E678-8322-6C4F-F7623ABDCB1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8" name="Espace réservé des commentaires 2">
            <a:extLst>
              <a:ext uri="{FF2B5EF4-FFF2-40B4-BE49-F238E27FC236}">
                <a16:creationId xmlns:a16="http://schemas.microsoft.com/office/drawing/2014/main" id="{CBE9D4F8-3B6B-EE6E-BFE0-DAC53EAC2C4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a:p>
        </p:txBody>
      </p:sp>
      <p:sp>
        <p:nvSpPr>
          <p:cNvPr id="80899" name="Espace réservé du numéro de diapositive 3">
            <a:extLst>
              <a:ext uri="{FF2B5EF4-FFF2-40B4-BE49-F238E27FC236}">
                <a16:creationId xmlns:a16="http://schemas.microsoft.com/office/drawing/2014/main" id="{21220FFC-F74D-2D64-D4DF-6A96EE5F481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46A6E18-E5BC-E845-9A75-4431B11660E3}" type="slidenum">
              <a:rPr lang="en-US" altLang="en-ES" sz="1200"/>
              <a:pPr/>
              <a:t>22</a:t>
            </a:fld>
            <a:endParaRPr lang="en-US" altLang="en-ES"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Espace réservé de l'image des diapositives 1">
            <a:extLst>
              <a:ext uri="{FF2B5EF4-FFF2-40B4-BE49-F238E27FC236}">
                <a16:creationId xmlns:a16="http://schemas.microsoft.com/office/drawing/2014/main" id="{1BDFB1BE-AF59-DE83-4CF4-7456665E1C4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6" name="Espace réservé des commentaires 2">
            <a:extLst>
              <a:ext uri="{FF2B5EF4-FFF2-40B4-BE49-F238E27FC236}">
                <a16:creationId xmlns:a16="http://schemas.microsoft.com/office/drawing/2014/main" id="{42BF7511-2955-F3B3-26F5-9DEF2FBC7DD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a:p>
        </p:txBody>
      </p:sp>
      <p:sp>
        <p:nvSpPr>
          <p:cNvPr id="82947" name="Espace réservé du numéro de diapositive 3">
            <a:extLst>
              <a:ext uri="{FF2B5EF4-FFF2-40B4-BE49-F238E27FC236}">
                <a16:creationId xmlns:a16="http://schemas.microsoft.com/office/drawing/2014/main" id="{1DC3B138-0F8B-F339-96EE-DDF0DB0F571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9456CB3-C60E-A741-899F-AB20B5C34183}" type="slidenum">
              <a:rPr lang="en-US" altLang="en-ES" sz="1200"/>
              <a:pPr/>
              <a:t>23</a:t>
            </a:fld>
            <a:endParaRPr lang="en-US" altLang="en-ES"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Espace réservé de l'image des diapositives 1">
            <a:extLst>
              <a:ext uri="{FF2B5EF4-FFF2-40B4-BE49-F238E27FC236}">
                <a16:creationId xmlns:a16="http://schemas.microsoft.com/office/drawing/2014/main" id="{223E7E0F-2ED3-02D6-680B-15844EE928A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4" name="Espace réservé des commentaires 2">
            <a:extLst>
              <a:ext uri="{FF2B5EF4-FFF2-40B4-BE49-F238E27FC236}">
                <a16:creationId xmlns:a16="http://schemas.microsoft.com/office/drawing/2014/main" id="{4CF203D6-BFF7-543B-7952-B63BE47747B3}"/>
              </a:ext>
            </a:extLst>
          </p:cNvPr>
          <p:cNvSpPr>
            <a:spLocks noGrp="1"/>
          </p:cNvSpPr>
          <p:nvPr>
            <p:ph type="body"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a:defRPr/>
            </a:pPr>
            <a:r>
              <a:rPr lang="en-GB" dirty="0">
                <a:ea typeface="MS PGothic" charset="0"/>
              </a:rPr>
              <a:t>Attention: the two confusion matrices, for model recovery and parameter recovery look the same, but they are produced from different mechanisms</a:t>
            </a:r>
          </a:p>
          <a:p>
            <a:pPr marL="171450" indent="-171450">
              <a:buFontTx/>
              <a:buChar char="-"/>
              <a:defRPr/>
            </a:pPr>
            <a:r>
              <a:rPr lang="en-GB" dirty="0">
                <a:ea typeface="MS PGothic" charset="0"/>
              </a:rPr>
              <a:t>The confusion matrix for parameter recovery reflects correlation values</a:t>
            </a:r>
          </a:p>
          <a:p>
            <a:pPr marL="171450" indent="-171450">
              <a:buFontTx/>
              <a:buChar char="-"/>
              <a:defRPr/>
            </a:pPr>
            <a:r>
              <a:rPr lang="en-GB" dirty="0">
                <a:ea typeface="MS PGothic" charset="0"/>
              </a:rPr>
              <a:t>The model recovery confusion matrix reflects frequency of retrieval of the correct model</a:t>
            </a:r>
          </a:p>
          <a:p>
            <a:pPr marL="171450" indent="-171450">
              <a:buFontTx/>
              <a:buChar char="-"/>
              <a:defRPr/>
            </a:pPr>
            <a:endParaRPr lang="en-GB" dirty="0">
              <a:ea typeface="MS PGothic" charset="0"/>
            </a:endParaRPr>
          </a:p>
          <a:p>
            <a:pPr marL="171450" indent="-171450">
              <a:buFontTx/>
              <a:buChar char="-"/>
              <a:defRPr/>
            </a:pPr>
            <a:r>
              <a:rPr lang="en-GB" b="1" dirty="0">
                <a:ea typeface="MS PGothic" charset="0"/>
              </a:rPr>
              <a:t>Parameter trade-off is sometimes unavoidable (important to not overinterpret correlations observed in the actual data)</a:t>
            </a:r>
          </a:p>
        </p:txBody>
      </p:sp>
      <p:sp>
        <p:nvSpPr>
          <p:cNvPr id="89091" name="Espace réservé du numéro de diapositive 3">
            <a:extLst>
              <a:ext uri="{FF2B5EF4-FFF2-40B4-BE49-F238E27FC236}">
                <a16:creationId xmlns:a16="http://schemas.microsoft.com/office/drawing/2014/main" id="{87943C6C-BD13-B6A7-4312-21EF9C7C919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5F00291-F9D7-5C45-AA71-2C338B9937E5}" type="slidenum">
              <a:rPr lang="en-US" altLang="en-ES" sz="1200"/>
              <a:pPr/>
              <a:t>24</a:t>
            </a:fld>
            <a:endParaRPr lang="en-US" altLang="en-ES"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Espace réservé de l'image des diapositives 1">
            <a:extLst>
              <a:ext uri="{FF2B5EF4-FFF2-40B4-BE49-F238E27FC236}">
                <a16:creationId xmlns:a16="http://schemas.microsoft.com/office/drawing/2014/main" id="{BDF4AF4F-94C0-4893-B555-914F0E9EFCB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6" name="Espace réservé des commentaires 2">
            <a:extLst>
              <a:ext uri="{FF2B5EF4-FFF2-40B4-BE49-F238E27FC236}">
                <a16:creationId xmlns:a16="http://schemas.microsoft.com/office/drawing/2014/main" id="{B3B69FEA-5D12-912B-E394-E32E127F54F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a:p>
        </p:txBody>
      </p:sp>
      <p:sp>
        <p:nvSpPr>
          <p:cNvPr id="175107" name="Espace réservé du numéro de diapositive 3">
            <a:extLst>
              <a:ext uri="{FF2B5EF4-FFF2-40B4-BE49-F238E27FC236}">
                <a16:creationId xmlns:a16="http://schemas.microsoft.com/office/drawing/2014/main" id="{EA773EC3-3BDD-C8DF-1340-44C41A9394F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2240E10-9C7D-344E-9805-F0A0F6CD1D23}" type="slidenum">
              <a:rPr lang="en-US" altLang="en-ES" sz="1200"/>
              <a:pPr/>
              <a:t>25</a:t>
            </a:fld>
            <a:endParaRPr lang="en-US" altLang="en-ES"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Espace réservé de l'image des diapositives 1">
            <a:extLst>
              <a:ext uri="{FF2B5EF4-FFF2-40B4-BE49-F238E27FC236}">
                <a16:creationId xmlns:a16="http://schemas.microsoft.com/office/drawing/2014/main" id="{E52F766A-15A6-9ADE-BDB3-BD6EF63492A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2" name="Espace réservé des commentaires 2">
            <a:extLst>
              <a:ext uri="{FF2B5EF4-FFF2-40B4-BE49-F238E27FC236}">
                <a16:creationId xmlns:a16="http://schemas.microsoft.com/office/drawing/2014/main" id="{00944A94-8A58-3059-3E74-EC28F207558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a:p>
        </p:txBody>
      </p:sp>
      <p:sp>
        <p:nvSpPr>
          <p:cNvPr id="179203" name="Espace réservé du numéro de diapositive 3">
            <a:extLst>
              <a:ext uri="{FF2B5EF4-FFF2-40B4-BE49-F238E27FC236}">
                <a16:creationId xmlns:a16="http://schemas.microsoft.com/office/drawing/2014/main" id="{EE32CACE-C14C-4F88-E0D7-36C5C92FFDD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05C84F4-2ACC-494B-8C5E-D162C1D43A14}" type="slidenum">
              <a:rPr lang="en-US" altLang="en-ES" sz="1200"/>
              <a:pPr/>
              <a:t>26</a:t>
            </a:fld>
            <a:endParaRPr lang="en-US" altLang="en-ES"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Espace réservé de l'image des diapositives 1">
            <a:extLst>
              <a:ext uri="{FF2B5EF4-FFF2-40B4-BE49-F238E27FC236}">
                <a16:creationId xmlns:a16="http://schemas.microsoft.com/office/drawing/2014/main" id="{4222E1C1-B2CC-55F6-42A6-87B5686D558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298" name="Espace réservé des commentaires 2">
            <a:extLst>
              <a:ext uri="{FF2B5EF4-FFF2-40B4-BE49-F238E27FC236}">
                <a16:creationId xmlns:a16="http://schemas.microsoft.com/office/drawing/2014/main" id="{09A682DA-DFE2-C18B-A037-C7568309566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a:p>
        </p:txBody>
      </p:sp>
      <p:sp>
        <p:nvSpPr>
          <p:cNvPr id="183299" name="Espace réservé du numéro de diapositive 3">
            <a:extLst>
              <a:ext uri="{FF2B5EF4-FFF2-40B4-BE49-F238E27FC236}">
                <a16:creationId xmlns:a16="http://schemas.microsoft.com/office/drawing/2014/main" id="{7C187D01-D399-92C3-B9EF-3DD44469863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B681CCC-9CC5-1644-89D0-1BCBA1A201EF}" type="slidenum">
              <a:rPr lang="en-US" altLang="en-ES" sz="1200"/>
              <a:pPr/>
              <a:t>27</a:t>
            </a:fld>
            <a:endParaRPr lang="en-US" altLang="en-ES"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Espace réservé de l'image des diapositives 1">
            <a:extLst>
              <a:ext uri="{FF2B5EF4-FFF2-40B4-BE49-F238E27FC236}">
                <a16:creationId xmlns:a16="http://schemas.microsoft.com/office/drawing/2014/main" id="{6996D79A-1AE8-D25A-E9CC-6FF1B4D02C9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2" name="Espace réservé des commentaires 2">
            <a:extLst>
              <a:ext uri="{FF2B5EF4-FFF2-40B4-BE49-F238E27FC236}">
                <a16:creationId xmlns:a16="http://schemas.microsoft.com/office/drawing/2014/main" id="{A379D46E-E3DE-C770-B6BE-8FFDE45D690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ES"/>
              <a:t>Of course in practice we do not know the true underlying distribution of our parameter, that is the true slope, again in colour here.</a:t>
            </a:r>
          </a:p>
          <a:p>
            <a:r>
              <a:rPr lang="en-GB" altLang="en-ES"/>
              <a:t>Instead we have our data samples. And we will use bootstrapping</a:t>
            </a:r>
          </a:p>
          <a:p>
            <a:endParaRPr lang="en-GB" altLang="en-ES"/>
          </a:p>
        </p:txBody>
      </p:sp>
      <p:sp>
        <p:nvSpPr>
          <p:cNvPr id="189443" name="Espace réservé du numéro de diapositive 3">
            <a:extLst>
              <a:ext uri="{FF2B5EF4-FFF2-40B4-BE49-F238E27FC236}">
                <a16:creationId xmlns:a16="http://schemas.microsoft.com/office/drawing/2014/main" id="{8008BD94-B0AC-EBFD-5301-76D998EC012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5C5B194-143B-6446-B21B-621C5AF1A79A}" type="slidenum">
              <a:rPr lang="en-US" altLang="en-ES" sz="1200"/>
              <a:pPr/>
              <a:t>28</a:t>
            </a:fld>
            <a:endParaRPr lang="en-US" altLang="en-ES" sz="1200"/>
          </a:p>
        </p:txBody>
      </p:sp>
    </p:spTree>
    <p:extLst>
      <p:ext uri="{BB962C8B-B14F-4D97-AF65-F5344CB8AC3E}">
        <p14:creationId xmlns:p14="http://schemas.microsoft.com/office/powerpoint/2010/main" val="89232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Espace réservé de l'image des diapositives 1">
            <a:extLst>
              <a:ext uri="{FF2B5EF4-FFF2-40B4-BE49-F238E27FC236}">
                <a16:creationId xmlns:a16="http://schemas.microsoft.com/office/drawing/2014/main" id="{6996D79A-1AE8-D25A-E9CC-6FF1B4D02C9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2" name="Espace réservé des commentaires 2">
            <a:extLst>
              <a:ext uri="{FF2B5EF4-FFF2-40B4-BE49-F238E27FC236}">
                <a16:creationId xmlns:a16="http://schemas.microsoft.com/office/drawing/2014/main" id="{A379D46E-E3DE-C770-B6BE-8FFDE45D690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ES"/>
              <a:t>Of course in practice we do not know the true underlying distribution of our parameter, that is the true slope, again in colour here.</a:t>
            </a:r>
          </a:p>
          <a:p>
            <a:r>
              <a:rPr lang="en-GB" altLang="en-ES"/>
              <a:t>Instead we have our data samples. And we will use bootstrapping</a:t>
            </a:r>
          </a:p>
          <a:p>
            <a:endParaRPr lang="en-GB" altLang="en-ES"/>
          </a:p>
        </p:txBody>
      </p:sp>
      <p:sp>
        <p:nvSpPr>
          <p:cNvPr id="189443" name="Espace réservé du numéro de diapositive 3">
            <a:extLst>
              <a:ext uri="{FF2B5EF4-FFF2-40B4-BE49-F238E27FC236}">
                <a16:creationId xmlns:a16="http://schemas.microsoft.com/office/drawing/2014/main" id="{8008BD94-B0AC-EBFD-5301-76D998EC012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5C5B194-143B-6446-B21B-621C5AF1A79A}" type="slidenum">
              <a:rPr lang="en-US" altLang="en-ES" sz="1200"/>
              <a:pPr/>
              <a:t>29</a:t>
            </a:fld>
            <a:endParaRPr lang="en-US" altLang="en-ES" sz="1200"/>
          </a:p>
        </p:txBody>
      </p:sp>
    </p:spTree>
    <p:extLst>
      <p:ext uri="{BB962C8B-B14F-4D97-AF65-F5344CB8AC3E}">
        <p14:creationId xmlns:p14="http://schemas.microsoft.com/office/powerpoint/2010/main" val="724985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Espace réservé de l'image des diapositives 1">
            <a:extLst>
              <a:ext uri="{FF2B5EF4-FFF2-40B4-BE49-F238E27FC236}">
                <a16:creationId xmlns:a16="http://schemas.microsoft.com/office/drawing/2014/main" id="{A7189206-9738-13E0-184C-CDB93012618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6" name="Espace réservé des commentaires 2">
            <a:extLst>
              <a:ext uri="{FF2B5EF4-FFF2-40B4-BE49-F238E27FC236}">
                <a16:creationId xmlns:a16="http://schemas.microsoft.com/office/drawing/2014/main" id="{92B12592-7DD5-26E9-C5C0-D79ADDAC5E7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ES" dirty="0"/>
              <a:t>MLE: point estimate; cf. Bayesian posterior estimation; MAP estimate; best single value of the parameters (parameter vector)</a:t>
            </a:r>
          </a:p>
          <a:p>
            <a:r>
              <a:rPr lang="en-GB" altLang="en-ES" dirty="0"/>
              <a:t>Bayesian way: estimate the posterior: variational inference, sampling methods</a:t>
            </a:r>
          </a:p>
          <a:p>
            <a:r>
              <a:rPr lang="en-GB" altLang="en-ES" dirty="0"/>
              <a:t>Log-likelihoods = Nan or  infinity is a problem; </a:t>
            </a:r>
          </a:p>
        </p:txBody>
      </p:sp>
      <p:sp>
        <p:nvSpPr>
          <p:cNvPr id="41987" name="Espace réservé du numéro de diapositive 3">
            <a:extLst>
              <a:ext uri="{FF2B5EF4-FFF2-40B4-BE49-F238E27FC236}">
                <a16:creationId xmlns:a16="http://schemas.microsoft.com/office/drawing/2014/main" id="{C56A15EF-AF5A-C1C8-0C94-6FB5CE8F321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3FD171F-0EDE-2E4D-A05E-799EEB95C426}" type="slidenum">
              <a:rPr lang="en-US" altLang="en-ES" sz="1200"/>
              <a:pPr/>
              <a:t>3</a:t>
            </a:fld>
            <a:endParaRPr lang="en-US" altLang="en-ES"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Espace réservé de l'image des diapositives 1">
            <a:extLst>
              <a:ext uri="{FF2B5EF4-FFF2-40B4-BE49-F238E27FC236}">
                <a16:creationId xmlns:a16="http://schemas.microsoft.com/office/drawing/2014/main" id="{6996D79A-1AE8-D25A-E9CC-6FF1B4D02C9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2" name="Espace réservé des commentaires 2">
            <a:extLst>
              <a:ext uri="{FF2B5EF4-FFF2-40B4-BE49-F238E27FC236}">
                <a16:creationId xmlns:a16="http://schemas.microsoft.com/office/drawing/2014/main" id="{A379D46E-E3DE-C770-B6BE-8FFDE45D690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ES"/>
              <a:t>Of course in practice we do not know the true underlying distribution of our parameter, that is the true slope, again in colour here.</a:t>
            </a:r>
          </a:p>
          <a:p>
            <a:r>
              <a:rPr lang="en-GB" altLang="en-ES"/>
              <a:t>Instead we have our data samples. And we will use bootstrapping</a:t>
            </a:r>
          </a:p>
          <a:p>
            <a:endParaRPr lang="en-GB" altLang="en-ES"/>
          </a:p>
        </p:txBody>
      </p:sp>
      <p:sp>
        <p:nvSpPr>
          <p:cNvPr id="189443" name="Espace réservé du numéro de diapositive 3">
            <a:extLst>
              <a:ext uri="{FF2B5EF4-FFF2-40B4-BE49-F238E27FC236}">
                <a16:creationId xmlns:a16="http://schemas.microsoft.com/office/drawing/2014/main" id="{8008BD94-B0AC-EBFD-5301-76D998EC012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5C5B194-143B-6446-B21B-621C5AF1A79A}" type="slidenum">
              <a:rPr lang="en-US" altLang="en-ES" sz="1200"/>
              <a:pPr/>
              <a:t>30</a:t>
            </a:fld>
            <a:endParaRPr lang="en-US" altLang="en-ES" sz="1200"/>
          </a:p>
        </p:txBody>
      </p:sp>
    </p:spTree>
    <p:extLst>
      <p:ext uri="{BB962C8B-B14F-4D97-AF65-F5344CB8AC3E}">
        <p14:creationId xmlns:p14="http://schemas.microsoft.com/office/powerpoint/2010/main" val="14704600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Espace réservé de l'image des diapositives 1">
            <a:extLst>
              <a:ext uri="{FF2B5EF4-FFF2-40B4-BE49-F238E27FC236}">
                <a16:creationId xmlns:a16="http://schemas.microsoft.com/office/drawing/2014/main" id="{D0595863-7472-2F60-6208-48F70997FE0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8" name="Espace réservé des commentaires 2">
            <a:extLst>
              <a:ext uri="{FF2B5EF4-FFF2-40B4-BE49-F238E27FC236}">
                <a16:creationId xmlns:a16="http://schemas.microsoft.com/office/drawing/2014/main" id="{A6C74BB7-E819-4AEB-DDD2-D686791E3F1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ES"/>
          </a:p>
        </p:txBody>
      </p:sp>
      <p:sp>
        <p:nvSpPr>
          <p:cNvPr id="19459" name="Espace réservé du numéro de diapositive 3">
            <a:extLst>
              <a:ext uri="{FF2B5EF4-FFF2-40B4-BE49-F238E27FC236}">
                <a16:creationId xmlns:a16="http://schemas.microsoft.com/office/drawing/2014/main" id="{812B0983-2432-D2B3-FAAD-97A9C8F63AB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38A0A9B-6EF8-A94C-8F74-8A3BE5845F6C}" type="slidenum">
              <a:rPr lang="en-US" altLang="en-ES" sz="1200"/>
              <a:pPr/>
              <a:t>31</a:t>
            </a:fld>
            <a:endParaRPr lang="en-US" altLang="en-ES" sz="1200"/>
          </a:p>
        </p:txBody>
      </p:sp>
    </p:spTree>
    <p:extLst>
      <p:ext uri="{BB962C8B-B14F-4D97-AF65-F5344CB8AC3E}">
        <p14:creationId xmlns:p14="http://schemas.microsoft.com/office/powerpoint/2010/main" val="34670420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is the last term; phi -&gt; 1 =&gt; log -&gt; -inf; </a:t>
            </a:r>
            <a:r>
              <a:rPr lang="en-US" dirty="0" err="1"/>
              <a:t>yi</a:t>
            </a:r>
            <a:r>
              <a:rPr lang="en-US" dirty="0"/>
              <a:t> != 0 leads to a very large negative term; since the maximum is 1 (without lapse rate) =&gt; curve becomes shallower</a:t>
            </a:r>
          </a:p>
          <a:p>
            <a:r>
              <a:rPr lang="en-US" dirty="0"/>
              <a:t>Typical lapse rate: 0.01 – 0.06</a:t>
            </a:r>
          </a:p>
          <a:p>
            <a:r>
              <a:rPr lang="en-US" dirty="0"/>
              <a:t>In the cartoon =&gt; the data point for the lapse is actually outside of the shown interval (does not matter), but to avoid  confusion</a:t>
            </a:r>
          </a:p>
        </p:txBody>
      </p:sp>
      <p:sp>
        <p:nvSpPr>
          <p:cNvPr id="4" name="Slide Number Placeholder 3"/>
          <p:cNvSpPr>
            <a:spLocks noGrp="1"/>
          </p:cNvSpPr>
          <p:nvPr>
            <p:ph type="sldNum" sz="quarter" idx="5"/>
          </p:nvPr>
        </p:nvSpPr>
        <p:spPr/>
        <p:txBody>
          <a:bodyPr/>
          <a:lstStyle/>
          <a:p>
            <a:fld id="{BDB5C2F2-2764-724D-A193-7EAD2D537C5E}" type="slidenum">
              <a:rPr lang="en-US" smtClean="0"/>
              <a:t>32</a:t>
            </a:fld>
            <a:endParaRPr lang="en-US"/>
          </a:p>
        </p:txBody>
      </p:sp>
    </p:spTree>
    <p:extLst>
      <p:ext uri="{BB962C8B-B14F-4D97-AF65-F5344CB8AC3E}">
        <p14:creationId xmlns:p14="http://schemas.microsoft.com/office/powerpoint/2010/main" val="3328994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is the last term; phi -&gt; 1 =&gt; log -&gt; -inf; </a:t>
            </a:r>
            <a:r>
              <a:rPr lang="en-US" dirty="0" err="1"/>
              <a:t>yi</a:t>
            </a:r>
            <a:r>
              <a:rPr lang="en-US" dirty="0"/>
              <a:t> != 0 leads to a very large negative term; since the maximum is 1 (without lapse rate) =&gt; curve becomes shallower</a:t>
            </a:r>
          </a:p>
          <a:p>
            <a:r>
              <a:rPr lang="en-US" dirty="0"/>
              <a:t>Typical lapse rate: 0.01 – 0.06</a:t>
            </a:r>
          </a:p>
        </p:txBody>
      </p:sp>
      <p:sp>
        <p:nvSpPr>
          <p:cNvPr id="4" name="Slide Number Placeholder 3"/>
          <p:cNvSpPr>
            <a:spLocks noGrp="1"/>
          </p:cNvSpPr>
          <p:nvPr>
            <p:ph type="sldNum" sz="quarter" idx="5"/>
          </p:nvPr>
        </p:nvSpPr>
        <p:spPr/>
        <p:txBody>
          <a:bodyPr/>
          <a:lstStyle/>
          <a:p>
            <a:fld id="{BDB5C2F2-2764-724D-A193-7EAD2D537C5E}" type="slidenum">
              <a:rPr lang="en-US" smtClean="0"/>
              <a:t>33</a:t>
            </a:fld>
            <a:endParaRPr lang="en-US"/>
          </a:p>
        </p:txBody>
      </p:sp>
    </p:spTree>
    <p:extLst>
      <p:ext uri="{BB962C8B-B14F-4D97-AF65-F5344CB8AC3E}">
        <p14:creationId xmlns:p14="http://schemas.microsoft.com/office/powerpoint/2010/main" val="1517428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Espace réservé de l'image des diapositives 1">
            <a:extLst>
              <a:ext uri="{FF2B5EF4-FFF2-40B4-BE49-F238E27FC236}">
                <a16:creationId xmlns:a16="http://schemas.microsoft.com/office/drawing/2014/main" id="{A7189206-9738-13E0-184C-CDB93012618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6" name="Espace réservé des commentaires 2">
            <a:extLst>
              <a:ext uri="{FF2B5EF4-FFF2-40B4-BE49-F238E27FC236}">
                <a16:creationId xmlns:a16="http://schemas.microsoft.com/office/drawing/2014/main" id="{92B12592-7DD5-26E9-C5C0-D79ADDAC5E7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ES" dirty="0"/>
              <a:t>MLE: point estimate; cf. Bayesian posterior estimation; MAP estimate; best single value of the parameters (parameter vector)</a:t>
            </a:r>
          </a:p>
          <a:p>
            <a:r>
              <a:rPr lang="en-GB" altLang="en-ES" dirty="0"/>
              <a:t>Bayesian way: estimate the posterior: variational inference, sampling methods</a:t>
            </a:r>
          </a:p>
          <a:p>
            <a:r>
              <a:rPr lang="en-GB" altLang="en-ES" dirty="0"/>
              <a:t>Log-likelihoods = Nan or  infinity is a problem; </a:t>
            </a:r>
          </a:p>
        </p:txBody>
      </p:sp>
      <p:sp>
        <p:nvSpPr>
          <p:cNvPr id="41987" name="Espace réservé du numéro de diapositive 3">
            <a:extLst>
              <a:ext uri="{FF2B5EF4-FFF2-40B4-BE49-F238E27FC236}">
                <a16:creationId xmlns:a16="http://schemas.microsoft.com/office/drawing/2014/main" id="{C56A15EF-AF5A-C1C8-0C94-6FB5CE8F321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3FD171F-0EDE-2E4D-A05E-799EEB95C426}" type="slidenum">
              <a:rPr lang="en-US" altLang="en-ES" sz="1200"/>
              <a:pPr/>
              <a:t>4</a:t>
            </a:fld>
            <a:endParaRPr lang="en-US" altLang="en-ES" sz="1200"/>
          </a:p>
        </p:txBody>
      </p:sp>
    </p:spTree>
    <p:extLst>
      <p:ext uri="{BB962C8B-B14F-4D97-AF65-F5344CB8AC3E}">
        <p14:creationId xmlns:p14="http://schemas.microsoft.com/office/powerpoint/2010/main" val="2081042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Espace réservé de l'image des diapositives 1">
            <a:extLst>
              <a:ext uri="{FF2B5EF4-FFF2-40B4-BE49-F238E27FC236}">
                <a16:creationId xmlns:a16="http://schemas.microsoft.com/office/drawing/2014/main" id="{A7189206-9738-13E0-184C-CDB93012618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6" name="Espace réservé des commentaires 2">
            <a:extLst>
              <a:ext uri="{FF2B5EF4-FFF2-40B4-BE49-F238E27FC236}">
                <a16:creationId xmlns:a16="http://schemas.microsoft.com/office/drawing/2014/main" id="{92B12592-7DD5-26E9-C5C0-D79ADDAC5E7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ES" dirty="0"/>
              <a:t>MLE: point estimate; cf. Bayesian posterior estimation; MAP estimate; best single value of the parameters (parameter vector)</a:t>
            </a:r>
          </a:p>
          <a:p>
            <a:r>
              <a:rPr lang="en-GB" altLang="en-ES" dirty="0"/>
              <a:t>Bayesian way: estimate the posterior: variational inference, sampling methods</a:t>
            </a:r>
          </a:p>
          <a:p>
            <a:r>
              <a:rPr lang="en-GB" altLang="en-ES" dirty="0"/>
              <a:t>Log-likelihoods = Nan or  infinity is a problem; </a:t>
            </a:r>
          </a:p>
        </p:txBody>
      </p:sp>
      <p:sp>
        <p:nvSpPr>
          <p:cNvPr id="41987" name="Espace réservé du numéro de diapositive 3">
            <a:extLst>
              <a:ext uri="{FF2B5EF4-FFF2-40B4-BE49-F238E27FC236}">
                <a16:creationId xmlns:a16="http://schemas.microsoft.com/office/drawing/2014/main" id="{C56A15EF-AF5A-C1C8-0C94-6FB5CE8F321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3FD171F-0EDE-2E4D-A05E-799EEB95C426}" type="slidenum">
              <a:rPr lang="en-US" altLang="en-ES" sz="1200"/>
              <a:pPr/>
              <a:t>5</a:t>
            </a:fld>
            <a:endParaRPr lang="en-US" altLang="en-ES" sz="1200"/>
          </a:p>
        </p:txBody>
      </p:sp>
    </p:spTree>
    <p:extLst>
      <p:ext uri="{BB962C8B-B14F-4D97-AF65-F5344CB8AC3E}">
        <p14:creationId xmlns:p14="http://schemas.microsoft.com/office/powerpoint/2010/main" val="2960438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Espace réservé de l'image des diapositives 1">
            <a:extLst>
              <a:ext uri="{FF2B5EF4-FFF2-40B4-BE49-F238E27FC236}">
                <a16:creationId xmlns:a16="http://schemas.microsoft.com/office/drawing/2014/main" id="{A7189206-9738-13E0-184C-CDB93012618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6" name="Espace réservé des commentaires 2">
            <a:extLst>
              <a:ext uri="{FF2B5EF4-FFF2-40B4-BE49-F238E27FC236}">
                <a16:creationId xmlns:a16="http://schemas.microsoft.com/office/drawing/2014/main" id="{92B12592-7DD5-26E9-C5C0-D79ADDAC5E7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ES" dirty="0"/>
              <a:t>MLE: point estimate; cf. Bayesian posterior estimation; MAP estimate; best single value of the parameters (parameter vector)</a:t>
            </a:r>
          </a:p>
          <a:p>
            <a:r>
              <a:rPr lang="en-GB" altLang="en-ES" dirty="0"/>
              <a:t>Bayesian way: estimate the posterior: variational inference, sampling methods</a:t>
            </a:r>
          </a:p>
          <a:p>
            <a:r>
              <a:rPr lang="en-GB" altLang="en-ES" dirty="0"/>
              <a:t>Log-likelihoods = Nan or  infinity is a problem; </a:t>
            </a:r>
          </a:p>
        </p:txBody>
      </p:sp>
      <p:sp>
        <p:nvSpPr>
          <p:cNvPr id="41987" name="Espace réservé du numéro de diapositive 3">
            <a:extLst>
              <a:ext uri="{FF2B5EF4-FFF2-40B4-BE49-F238E27FC236}">
                <a16:creationId xmlns:a16="http://schemas.microsoft.com/office/drawing/2014/main" id="{C56A15EF-AF5A-C1C8-0C94-6FB5CE8F321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3FD171F-0EDE-2E4D-A05E-799EEB95C426}" type="slidenum">
              <a:rPr lang="en-US" altLang="en-ES" sz="1200"/>
              <a:pPr/>
              <a:t>6</a:t>
            </a:fld>
            <a:endParaRPr lang="en-US" altLang="en-ES" sz="1200"/>
          </a:p>
        </p:txBody>
      </p:sp>
    </p:spTree>
    <p:extLst>
      <p:ext uri="{BB962C8B-B14F-4D97-AF65-F5344CB8AC3E}">
        <p14:creationId xmlns:p14="http://schemas.microsoft.com/office/powerpoint/2010/main" val="288610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Rosenbrock</a:t>
            </a:r>
            <a:r>
              <a:rPr lang="en-US" dirty="0"/>
              <a:t> banana function; a non-convex function, The global minimum is inside a long, narrow, parabolic shaped flat valley. To find the valley is trivial. To converge to the global minimum, however, is difficult.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Used a test case for optimization algorithms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BADS is a global optimizer</a:t>
            </a:r>
          </a:p>
        </p:txBody>
      </p:sp>
      <p:sp>
        <p:nvSpPr>
          <p:cNvPr id="4" name="Slide Number Placeholder 3"/>
          <p:cNvSpPr>
            <a:spLocks noGrp="1"/>
          </p:cNvSpPr>
          <p:nvPr>
            <p:ph type="sldNum" sz="quarter" idx="5"/>
          </p:nvPr>
        </p:nvSpPr>
        <p:spPr/>
        <p:txBody>
          <a:bodyPr/>
          <a:lstStyle/>
          <a:p>
            <a:fld id="{BDB5C2F2-2764-724D-A193-7EAD2D537C5E}" type="slidenum">
              <a:rPr lang="en-US" smtClean="0"/>
              <a:t>7</a:t>
            </a:fld>
            <a:endParaRPr lang="en-US"/>
          </a:p>
        </p:txBody>
      </p:sp>
    </p:spTree>
    <p:extLst>
      <p:ext uri="{BB962C8B-B14F-4D97-AF65-F5344CB8AC3E}">
        <p14:creationId xmlns:p14="http://schemas.microsoft.com/office/powerpoint/2010/main" val="1158506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Espace réservé de l'image des diapositives 1">
            <a:extLst>
              <a:ext uri="{FF2B5EF4-FFF2-40B4-BE49-F238E27FC236}">
                <a16:creationId xmlns:a16="http://schemas.microsoft.com/office/drawing/2014/main" id="{A7189206-9738-13E0-184C-CDB93012618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6" name="Espace réservé des commentaires 2">
            <a:extLst>
              <a:ext uri="{FF2B5EF4-FFF2-40B4-BE49-F238E27FC236}">
                <a16:creationId xmlns:a16="http://schemas.microsoft.com/office/drawing/2014/main" id="{92B12592-7DD5-26E9-C5C0-D79ADDAC5E7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ES" dirty="0"/>
              <a:t>MLE: point estimate; cf. Bayesian posterior estimation; MAP estimate; best single value of the parameters (parameter vector)</a:t>
            </a:r>
          </a:p>
          <a:p>
            <a:r>
              <a:rPr lang="en-GB" altLang="en-ES" dirty="0"/>
              <a:t>Bayesian way: estimate the posterior: variational inference, sampling methods</a:t>
            </a:r>
          </a:p>
          <a:p>
            <a:r>
              <a:rPr lang="en-GB" altLang="en-ES" dirty="0"/>
              <a:t>Log-likelihoods = Nan or  infinity is a problem; </a:t>
            </a:r>
            <a:r>
              <a:rPr lang="en-GB" altLang="en-ES" sz="1200" dirty="0">
                <a:cs typeface="Arial" panose="020B0604020202020204" pitchFamily="34" charset="0"/>
              </a:rPr>
              <a:t>Include checks in the code for valid log-likelihoods</a:t>
            </a:r>
            <a:endParaRPr lang="en-GB" altLang="en-ES" dirty="0"/>
          </a:p>
        </p:txBody>
      </p:sp>
      <p:sp>
        <p:nvSpPr>
          <p:cNvPr id="41987" name="Espace réservé du numéro de diapositive 3">
            <a:extLst>
              <a:ext uri="{FF2B5EF4-FFF2-40B4-BE49-F238E27FC236}">
                <a16:creationId xmlns:a16="http://schemas.microsoft.com/office/drawing/2014/main" id="{C56A15EF-AF5A-C1C8-0C94-6FB5CE8F321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3FD171F-0EDE-2E4D-A05E-799EEB95C426}" type="slidenum">
              <a:rPr lang="en-US" altLang="en-ES" sz="1200"/>
              <a:pPr/>
              <a:t>8</a:t>
            </a:fld>
            <a:endParaRPr lang="en-US" altLang="en-ES" sz="1200"/>
          </a:p>
        </p:txBody>
      </p:sp>
    </p:spTree>
    <p:extLst>
      <p:ext uri="{BB962C8B-B14F-4D97-AF65-F5344CB8AC3E}">
        <p14:creationId xmlns:p14="http://schemas.microsoft.com/office/powerpoint/2010/main" val="4287205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Espace réservé de l'image des diapositives 1">
            <a:extLst>
              <a:ext uri="{FF2B5EF4-FFF2-40B4-BE49-F238E27FC236}">
                <a16:creationId xmlns:a16="http://schemas.microsoft.com/office/drawing/2014/main" id="{6769F09E-E495-C35B-CB28-58652AB582F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4" name="Espace réservé des commentaires 2">
            <a:extLst>
              <a:ext uri="{FF2B5EF4-FFF2-40B4-BE49-F238E27FC236}">
                <a16:creationId xmlns:a16="http://schemas.microsoft.com/office/drawing/2014/main" id="{9DF22CAE-2408-32D0-B8D7-C3BD41A29F3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GB" altLang="en-ES" sz="1200" dirty="0">
                <a:cs typeface="Arial" panose="020B0604020202020204" pitchFamily="34" charset="0"/>
              </a:rPr>
              <a:t>Note, that model-</a:t>
            </a:r>
            <a:r>
              <a:rPr lang="en-GB" altLang="en-ES" sz="1200" dirty="0" err="1">
                <a:cs typeface="Arial" panose="020B0604020202020204" pitchFamily="34" charset="0"/>
              </a:rPr>
              <a:t>indepent</a:t>
            </a:r>
            <a:r>
              <a:rPr lang="en-GB" altLang="en-ES" sz="1200" dirty="0">
                <a:cs typeface="Arial" panose="020B0604020202020204" pitchFamily="34" charset="0"/>
              </a:rPr>
              <a:t> analysis should always be the first step (“is there any evidence for the expected results?”)</a:t>
            </a:r>
          </a:p>
          <a:p>
            <a:endParaRPr lang="en-GB" altLang="en-ES" dirty="0"/>
          </a:p>
        </p:txBody>
      </p:sp>
      <p:sp>
        <p:nvSpPr>
          <p:cNvPr id="44035" name="Espace réservé du numéro de diapositive 3">
            <a:extLst>
              <a:ext uri="{FF2B5EF4-FFF2-40B4-BE49-F238E27FC236}">
                <a16:creationId xmlns:a16="http://schemas.microsoft.com/office/drawing/2014/main" id="{3F3F97C4-D268-3116-F2BF-9731C8C688A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03CAE58-14AB-2B45-8C3B-01274BFF6010}" type="slidenum">
              <a:rPr lang="en-US" altLang="en-ES" sz="1200"/>
              <a:pPr/>
              <a:t>9</a:t>
            </a:fld>
            <a:endParaRPr lang="en-US" altLang="en-ES" sz="120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2" name="Picture 13" descr="DarkBlue1024">
            <a:extLst>
              <a:ext uri="{FF2B5EF4-FFF2-40B4-BE49-F238E27FC236}">
                <a16:creationId xmlns:a16="http://schemas.microsoft.com/office/drawing/2014/main" id="{2A4018B7-B57B-766A-5593-7EE9D2F6CBF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Rectangle 2"/>
          <p:cNvSpPr>
            <a:spLocks noGrp="1" noChangeArrowheads="1"/>
          </p:cNvSpPr>
          <p:nvPr>
            <p:ph type="ctrTitle"/>
          </p:nvPr>
        </p:nvSpPr>
        <p:spPr>
          <a:xfrm>
            <a:off x="323850" y="1484313"/>
            <a:ext cx="8496300" cy="1368425"/>
          </a:xfrm>
        </p:spPr>
        <p:txBody>
          <a:bodyPr/>
          <a:lstStyle>
            <a:lvl1pPr>
              <a:defRPr/>
            </a:lvl1pPr>
          </a:lstStyle>
          <a:p>
            <a:pPr lvl="0"/>
            <a:r>
              <a:rPr lang="en-US" noProof="0"/>
              <a:t>Click to edit Master title style</a:t>
            </a:r>
          </a:p>
        </p:txBody>
      </p:sp>
      <p:sp>
        <p:nvSpPr>
          <p:cNvPr id="4099" name="Rectangle 3"/>
          <p:cNvSpPr>
            <a:spLocks noGrp="1" noChangeArrowheads="1"/>
          </p:cNvSpPr>
          <p:nvPr>
            <p:ph type="subTitle" idx="1"/>
          </p:nvPr>
        </p:nvSpPr>
        <p:spPr>
          <a:xfrm>
            <a:off x="323850" y="3068638"/>
            <a:ext cx="8496300" cy="3097212"/>
          </a:xfrm>
        </p:spPr>
        <p:txBody>
          <a:bodyPr/>
          <a:lstStyle>
            <a:lvl1pPr marL="0" indent="0">
              <a:buFontTx/>
              <a:buNone/>
              <a:defRPr/>
            </a:lvl1pPr>
          </a:lstStyle>
          <a:p>
            <a:pPr lvl="0"/>
            <a:r>
              <a:rPr lang="en-US" noProof="0"/>
              <a:t>Click to edit Master subtitle style</a:t>
            </a:r>
          </a:p>
        </p:txBody>
      </p:sp>
      <p:sp>
        <p:nvSpPr>
          <p:cNvPr id="3" name="Rectangle 9">
            <a:extLst>
              <a:ext uri="{FF2B5EF4-FFF2-40B4-BE49-F238E27FC236}">
                <a16:creationId xmlns:a16="http://schemas.microsoft.com/office/drawing/2014/main" id="{E17A876E-3F25-CC00-A12D-84C1CFF9BAC0}"/>
              </a:ext>
            </a:extLst>
          </p:cNvPr>
          <p:cNvSpPr>
            <a:spLocks noGrp="1" noChangeArrowheads="1"/>
          </p:cNvSpPr>
          <p:nvPr>
            <p:ph type="ftr" sz="quarter" idx="10"/>
          </p:nvPr>
        </p:nvSpPr>
        <p:spPr bwMode="auto">
          <a:xfrm>
            <a:off x="323850" y="6245225"/>
            <a:ext cx="8496300" cy="476250"/>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400">
                <a:latin typeface="Arial" charset="0"/>
                <a:ea typeface="ＭＳ Ｐゴシック" charset="0"/>
                <a:cs typeface="+mn-cs"/>
              </a:defRPr>
            </a:lvl1pPr>
          </a:lstStyle>
          <a:p>
            <a:pPr>
              <a:defRPr/>
            </a:pPr>
            <a:endParaRPr lang="en-US"/>
          </a:p>
        </p:txBody>
      </p:sp>
    </p:spTree>
    <p:extLst>
      <p:ext uri="{BB962C8B-B14F-4D97-AF65-F5344CB8AC3E}">
        <p14:creationId xmlns:p14="http://schemas.microsoft.com/office/powerpoint/2010/main" val="4210822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endParaRPr lang="en-US"/>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Rectangle 6">
            <a:extLst>
              <a:ext uri="{FF2B5EF4-FFF2-40B4-BE49-F238E27FC236}">
                <a16:creationId xmlns:a16="http://schemas.microsoft.com/office/drawing/2014/main" id="{99F2091B-4529-C772-F937-E9ABA5BA97CB}"/>
              </a:ext>
            </a:extLst>
          </p:cNvPr>
          <p:cNvSpPr>
            <a:spLocks noGrp="1" noChangeArrowheads="1"/>
          </p:cNvSpPr>
          <p:nvPr>
            <p:ph type="sldNum" sz="quarter" idx="10"/>
          </p:nvPr>
        </p:nvSpPr>
        <p:spPr/>
        <p:txBody>
          <a:bodyPr/>
          <a:lstStyle>
            <a:lvl1pPr>
              <a:defRPr/>
            </a:lvl1pPr>
          </a:lstStyle>
          <a:p>
            <a:fld id="{5A0E42CC-0FF6-7042-BDD3-FE0B2E7B7FA5}" type="slidenum">
              <a:rPr lang="en-US" altLang="en-ES"/>
              <a:pPr/>
              <a:t>‹#›</a:t>
            </a:fld>
            <a:endParaRPr lang="en-US" altLang="en-ES"/>
          </a:p>
        </p:txBody>
      </p:sp>
    </p:spTree>
    <p:extLst>
      <p:ext uri="{BB962C8B-B14F-4D97-AF65-F5344CB8AC3E}">
        <p14:creationId xmlns:p14="http://schemas.microsoft.com/office/powerpoint/2010/main" val="162225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97663" y="908050"/>
            <a:ext cx="2122487" cy="5257800"/>
          </a:xfrm>
        </p:spPr>
        <p:txBody>
          <a:bodyPr vert="eaVert"/>
          <a:lstStyle/>
          <a:p>
            <a:r>
              <a:rPr lang="fr-FR"/>
              <a:t>Cliquez et modifiez le titre</a:t>
            </a:r>
            <a:endParaRPr lang="en-US"/>
          </a:p>
        </p:txBody>
      </p:sp>
      <p:sp>
        <p:nvSpPr>
          <p:cNvPr id="3" name="Espace réservé du texte vertical 2"/>
          <p:cNvSpPr>
            <a:spLocks noGrp="1"/>
          </p:cNvSpPr>
          <p:nvPr>
            <p:ph type="body" orient="vert" idx="1"/>
          </p:nvPr>
        </p:nvSpPr>
        <p:spPr>
          <a:xfrm>
            <a:off x="330200" y="908050"/>
            <a:ext cx="6215063" cy="525780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Rectangle 6">
            <a:extLst>
              <a:ext uri="{FF2B5EF4-FFF2-40B4-BE49-F238E27FC236}">
                <a16:creationId xmlns:a16="http://schemas.microsoft.com/office/drawing/2014/main" id="{B7B61E09-FE3E-E46D-D25D-2D8F019AB965}"/>
              </a:ext>
            </a:extLst>
          </p:cNvPr>
          <p:cNvSpPr>
            <a:spLocks noGrp="1" noChangeArrowheads="1"/>
          </p:cNvSpPr>
          <p:nvPr>
            <p:ph type="sldNum" sz="quarter" idx="10"/>
          </p:nvPr>
        </p:nvSpPr>
        <p:spPr/>
        <p:txBody>
          <a:bodyPr/>
          <a:lstStyle>
            <a:lvl1pPr>
              <a:defRPr/>
            </a:lvl1pPr>
          </a:lstStyle>
          <a:p>
            <a:fld id="{5C21D547-918E-CB41-A1E6-3A35E497BD80}" type="slidenum">
              <a:rPr lang="en-US" altLang="en-ES"/>
              <a:pPr/>
              <a:t>‹#›</a:t>
            </a:fld>
            <a:endParaRPr lang="en-US" altLang="en-ES"/>
          </a:p>
        </p:txBody>
      </p:sp>
    </p:spTree>
    <p:extLst>
      <p:ext uri="{BB962C8B-B14F-4D97-AF65-F5344CB8AC3E}">
        <p14:creationId xmlns:p14="http://schemas.microsoft.com/office/powerpoint/2010/main" val="4181958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endParaRPr lang="en-US"/>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Rectangle 6">
            <a:extLst>
              <a:ext uri="{FF2B5EF4-FFF2-40B4-BE49-F238E27FC236}">
                <a16:creationId xmlns:a16="http://schemas.microsoft.com/office/drawing/2014/main" id="{E969F117-C895-60E3-BA79-6CEB120C4C1E}"/>
              </a:ext>
            </a:extLst>
          </p:cNvPr>
          <p:cNvSpPr>
            <a:spLocks noGrp="1" noChangeArrowheads="1"/>
          </p:cNvSpPr>
          <p:nvPr>
            <p:ph type="sldNum" sz="quarter" idx="10"/>
          </p:nvPr>
        </p:nvSpPr>
        <p:spPr/>
        <p:txBody>
          <a:bodyPr/>
          <a:lstStyle>
            <a:lvl1pPr>
              <a:defRPr/>
            </a:lvl1pPr>
          </a:lstStyle>
          <a:p>
            <a:fld id="{F6100DF5-6BD9-E449-9DEC-50D4656DA7F3}" type="slidenum">
              <a:rPr lang="en-US" altLang="en-ES"/>
              <a:pPr/>
              <a:t>‹#›</a:t>
            </a:fld>
            <a:endParaRPr lang="en-US" altLang="en-ES"/>
          </a:p>
        </p:txBody>
      </p:sp>
    </p:spTree>
    <p:extLst>
      <p:ext uri="{BB962C8B-B14F-4D97-AF65-F5344CB8AC3E}">
        <p14:creationId xmlns:p14="http://schemas.microsoft.com/office/powerpoint/2010/main" val="27550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lstStyle>
            <a:lvl1pPr algn="l">
              <a:defRPr sz="4000" b="1" cap="all"/>
            </a:lvl1pPr>
          </a:lstStyle>
          <a:p>
            <a:r>
              <a:rPr lang="fr-FR"/>
              <a:t>Cliquez et modifiez le titre</a:t>
            </a:r>
            <a:endParaRPr lang="en-US"/>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a:t>Cliquez pour modifier les styles du texte du masque</a:t>
            </a:r>
          </a:p>
        </p:txBody>
      </p:sp>
      <p:sp>
        <p:nvSpPr>
          <p:cNvPr id="4" name="Rectangle 6">
            <a:extLst>
              <a:ext uri="{FF2B5EF4-FFF2-40B4-BE49-F238E27FC236}">
                <a16:creationId xmlns:a16="http://schemas.microsoft.com/office/drawing/2014/main" id="{FCADACAE-47F7-37D8-A200-119363F6D0E7}"/>
              </a:ext>
            </a:extLst>
          </p:cNvPr>
          <p:cNvSpPr>
            <a:spLocks noGrp="1" noChangeArrowheads="1"/>
          </p:cNvSpPr>
          <p:nvPr>
            <p:ph type="sldNum" sz="quarter" idx="10"/>
          </p:nvPr>
        </p:nvSpPr>
        <p:spPr/>
        <p:txBody>
          <a:bodyPr/>
          <a:lstStyle>
            <a:lvl1pPr>
              <a:defRPr/>
            </a:lvl1pPr>
          </a:lstStyle>
          <a:p>
            <a:fld id="{E547CEF9-A1C2-7147-BD27-5F5FB3A21D69}" type="slidenum">
              <a:rPr lang="en-US" altLang="en-ES"/>
              <a:pPr/>
              <a:t>‹#›</a:t>
            </a:fld>
            <a:endParaRPr lang="en-US" altLang="en-ES"/>
          </a:p>
        </p:txBody>
      </p:sp>
    </p:spTree>
    <p:extLst>
      <p:ext uri="{BB962C8B-B14F-4D97-AF65-F5344CB8AC3E}">
        <p14:creationId xmlns:p14="http://schemas.microsoft.com/office/powerpoint/2010/main" val="2332383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endParaRPr lang="en-US"/>
          </a:p>
        </p:txBody>
      </p:sp>
      <p:sp>
        <p:nvSpPr>
          <p:cNvPr id="3" name="Espace réservé du contenu 2"/>
          <p:cNvSpPr>
            <a:spLocks noGrp="1"/>
          </p:cNvSpPr>
          <p:nvPr>
            <p:ph sz="half" idx="1"/>
          </p:nvPr>
        </p:nvSpPr>
        <p:spPr>
          <a:xfrm>
            <a:off x="330200" y="2708275"/>
            <a:ext cx="4168775" cy="3457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p:cNvSpPr>
            <a:spLocks noGrp="1"/>
          </p:cNvSpPr>
          <p:nvPr>
            <p:ph sz="half" idx="2"/>
          </p:nvPr>
        </p:nvSpPr>
        <p:spPr>
          <a:xfrm>
            <a:off x="4651375" y="2708275"/>
            <a:ext cx="4168775" cy="3457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Rectangle 6">
            <a:extLst>
              <a:ext uri="{FF2B5EF4-FFF2-40B4-BE49-F238E27FC236}">
                <a16:creationId xmlns:a16="http://schemas.microsoft.com/office/drawing/2014/main" id="{9DF20D1C-9CD8-E45D-D1F1-0ADCBD82368E}"/>
              </a:ext>
            </a:extLst>
          </p:cNvPr>
          <p:cNvSpPr>
            <a:spLocks noGrp="1" noChangeArrowheads="1"/>
          </p:cNvSpPr>
          <p:nvPr>
            <p:ph type="sldNum" sz="quarter" idx="10"/>
          </p:nvPr>
        </p:nvSpPr>
        <p:spPr/>
        <p:txBody>
          <a:bodyPr/>
          <a:lstStyle>
            <a:lvl1pPr>
              <a:defRPr/>
            </a:lvl1pPr>
          </a:lstStyle>
          <a:p>
            <a:fld id="{8E10B1EE-9772-D44E-8379-31BDEADCCD2E}" type="slidenum">
              <a:rPr lang="en-US" altLang="en-ES"/>
              <a:pPr/>
              <a:t>‹#›</a:t>
            </a:fld>
            <a:endParaRPr lang="en-US" altLang="en-ES"/>
          </a:p>
        </p:txBody>
      </p:sp>
    </p:spTree>
    <p:extLst>
      <p:ext uri="{BB962C8B-B14F-4D97-AF65-F5344CB8AC3E}">
        <p14:creationId xmlns:p14="http://schemas.microsoft.com/office/powerpoint/2010/main" val="1486975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a:t>Cliquez et modifiez le titre</a:t>
            </a:r>
            <a:endParaRPr lang="en-US"/>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Slide Number Placeholder 6">
            <a:extLst>
              <a:ext uri="{FF2B5EF4-FFF2-40B4-BE49-F238E27FC236}">
                <a16:creationId xmlns:a16="http://schemas.microsoft.com/office/drawing/2014/main" id="{556C3320-6ABE-3B0E-551F-D0B9B5C1582C}"/>
              </a:ext>
            </a:extLst>
          </p:cNvPr>
          <p:cNvSpPr>
            <a:spLocks noGrp="1" noChangeArrowheads="1"/>
          </p:cNvSpPr>
          <p:nvPr>
            <p:ph type="sldNum" sz="quarter" idx="10"/>
          </p:nvPr>
        </p:nvSpPr>
        <p:spPr/>
        <p:txBody>
          <a:bodyPr/>
          <a:lstStyle>
            <a:lvl1pPr>
              <a:defRPr/>
            </a:lvl1pPr>
          </a:lstStyle>
          <a:p>
            <a:fld id="{9E8620B4-E17A-D64E-8B92-367EF3955348}" type="slidenum">
              <a:rPr lang="en-US" altLang="en-ES"/>
              <a:pPr/>
              <a:t>‹#›</a:t>
            </a:fld>
            <a:endParaRPr lang="en-US" altLang="en-ES"/>
          </a:p>
        </p:txBody>
      </p:sp>
    </p:spTree>
    <p:extLst>
      <p:ext uri="{BB962C8B-B14F-4D97-AF65-F5344CB8AC3E}">
        <p14:creationId xmlns:p14="http://schemas.microsoft.com/office/powerpoint/2010/main" val="769222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endParaRPr lang="en-US"/>
          </a:p>
        </p:txBody>
      </p:sp>
      <p:sp>
        <p:nvSpPr>
          <p:cNvPr id="3" name="Rectangle 6">
            <a:extLst>
              <a:ext uri="{FF2B5EF4-FFF2-40B4-BE49-F238E27FC236}">
                <a16:creationId xmlns:a16="http://schemas.microsoft.com/office/drawing/2014/main" id="{977A3A5C-F8EF-DD87-2FF2-11C46A36E4DF}"/>
              </a:ext>
            </a:extLst>
          </p:cNvPr>
          <p:cNvSpPr>
            <a:spLocks noGrp="1" noChangeArrowheads="1"/>
          </p:cNvSpPr>
          <p:nvPr>
            <p:ph type="sldNum" sz="quarter" idx="10"/>
          </p:nvPr>
        </p:nvSpPr>
        <p:spPr/>
        <p:txBody>
          <a:bodyPr/>
          <a:lstStyle>
            <a:lvl1pPr>
              <a:defRPr/>
            </a:lvl1pPr>
          </a:lstStyle>
          <a:p>
            <a:fld id="{766CCF7A-3CF6-2A4A-A71A-CDC0A63138B4}" type="slidenum">
              <a:rPr lang="en-US" altLang="en-ES"/>
              <a:pPr/>
              <a:t>‹#›</a:t>
            </a:fld>
            <a:endParaRPr lang="en-US" altLang="en-ES"/>
          </a:p>
        </p:txBody>
      </p:sp>
    </p:spTree>
    <p:extLst>
      <p:ext uri="{BB962C8B-B14F-4D97-AF65-F5344CB8AC3E}">
        <p14:creationId xmlns:p14="http://schemas.microsoft.com/office/powerpoint/2010/main" val="3589959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6569215E-7AA2-9CE7-7F86-C4DD4F045BCA}"/>
              </a:ext>
            </a:extLst>
          </p:cNvPr>
          <p:cNvSpPr>
            <a:spLocks noGrp="1" noChangeArrowheads="1"/>
          </p:cNvSpPr>
          <p:nvPr>
            <p:ph type="sldNum" sz="quarter" idx="10"/>
          </p:nvPr>
        </p:nvSpPr>
        <p:spPr/>
        <p:txBody>
          <a:bodyPr/>
          <a:lstStyle>
            <a:lvl1pPr>
              <a:defRPr/>
            </a:lvl1pPr>
          </a:lstStyle>
          <a:p>
            <a:fld id="{EB80079E-B9F0-EA4E-99A0-2F61609A2B82}" type="slidenum">
              <a:rPr lang="en-US" altLang="en-ES"/>
              <a:pPr/>
              <a:t>‹#›</a:t>
            </a:fld>
            <a:endParaRPr lang="en-US" altLang="en-ES"/>
          </a:p>
        </p:txBody>
      </p:sp>
    </p:spTree>
    <p:extLst>
      <p:ext uri="{BB962C8B-B14F-4D97-AF65-F5344CB8AC3E}">
        <p14:creationId xmlns:p14="http://schemas.microsoft.com/office/powerpoint/2010/main" val="375740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Cliquez et modifiez le titre</a:t>
            </a:r>
            <a:endParaRPr lang="en-US"/>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Rectangle 6">
            <a:extLst>
              <a:ext uri="{FF2B5EF4-FFF2-40B4-BE49-F238E27FC236}">
                <a16:creationId xmlns:a16="http://schemas.microsoft.com/office/drawing/2014/main" id="{7C8B3267-EF23-D4FD-2BCE-921AD287D131}"/>
              </a:ext>
            </a:extLst>
          </p:cNvPr>
          <p:cNvSpPr>
            <a:spLocks noGrp="1" noChangeArrowheads="1"/>
          </p:cNvSpPr>
          <p:nvPr>
            <p:ph type="sldNum" sz="quarter" idx="10"/>
          </p:nvPr>
        </p:nvSpPr>
        <p:spPr/>
        <p:txBody>
          <a:bodyPr/>
          <a:lstStyle>
            <a:lvl1pPr>
              <a:defRPr/>
            </a:lvl1pPr>
          </a:lstStyle>
          <a:p>
            <a:fld id="{56591B9A-FC53-BC46-A1C2-EC5CD0528C4F}" type="slidenum">
              <a:rPr lang="en-US" altLang="en-ES"/>
              <a:pPr/>
              <a:t>‹#›</a:t>
            </a:fld>
            <a:endParaRPr lang="en-US" altLang="en-ES"/>
          </a:p>
        </p:txBody>
      </p:sp>
    </p:spTree>
    <p:extLst>
      <p:ext uri="{BB962C8B-B14F-4D97-AF65-F5344CB8AC3E}">
        <p14:creationId xmlns:p14="http://schemas.microsoft.com/office/powerpoint/2010/main" val="292250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Cliquez et modifiez le titre</a:t>
            </a:r>
            <a:endParaRPr lang="en-US"/>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Rectangle 6">
            <a:extLst>
              <a:ext uri="{FF2B5EF4-FFF2-40B4-BE49-F238E27FC236}">
                <a16:creationId xmlns:a16="http://schemas.microsoft.com/office/drawing/2014/main" id="{39578E0B-C0A2-EAFC-05DF-9D5B8470291D}"/>
              </a:ext>
            </a:extLst>
          </p:cNvPr>
          <p:cNvSpPr>
            <a:spLocks noGrp="1" noChangeArrowheads="1"/>
          </p:cNvSpPr>
          <p:nvPr>
            <p:ph type="sldNum" sz="quarter" idx="10"/>
          </p:nvPr>
        </p:nvSpPr>
        <p:spPr/>
        <p:txBody>
          <a:bodyPr/>
          <a:lstStyle>
            <a:lvl1pPr>
              <a:defRPr/>
            </a:lvl1pPr>
          </a:lstStyle>
          <a:p>
            <a:fld id="{9C52E84F-DC05-3841-B7D8-EDF828CEDBC5}" type="slidenum">
              <a:rPr lang="en-US" altLang="en-ES"/>
              <a:pPr/>
              <a:t>‹#›</a:t>
            </a:fld>
            <a:endParaRPr lang="en-US" altLang="en-ES"/>
          </a:p>
        </p:txBody>
      </p:sp>
    </p:spTree>
    <p:extLst>
      <p:ext uri="{BB962C8B-B14F-4D97-AF65-F5344CB8AC3E}">
        <p14:creationId xmlns:p14="http://schemas.microsoft.com/office/powerpoint/2010/main" val="1483647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E2ADE3D-A08D-9EDD-F6F1-8A4EA629E4D1}"/>
              </a:ext>
            </a:extLst>
          </p:cNvPr>
          <p:cNvSpPr>
            <a:spLocks noGrp="1" noChangeArrowheads="1"/>
          </p:cNvSpPr>
          <p:nvPr>
            <p:ph type="title"/>
          </p:nvPr>
        </p:nvSpPr>
        <p:spPr bwMode="auto">
          <a:xfrm>
            <a:off x="330200" y="908050"/>
            <a:ext cx="8489950"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ES"/>
              <a:t>Click to edit Master title style</a:t>
            </a:r>
          </a:p>
        </p:txBody>
      </p:sp>
      <p:sp>
        <p:nvSpPr>
          <p:cNvPr id="1027" name="Rectangle 3">
            <a:extLst>
              <a:ext uri="{FF2B5EF4-FFF2-40B4-BE49-F238E27FC236}">
                <a16:creationId xmlns:a16="http://schemas.microsoft.com/office/drawing/2014/main" id="{332D6800-1E87-08C8-0684-53F1028D5B55}"/>
              </a:ext>
            </a:extLst>
          </p:cNvPr>
          <p:cNvSpPr>
            <a:spLocks noGrp="1" noChangeArrowheads="1"/>
          </p:cNvSpPr>
          <p:nvPr>
            <p:ph type="body" idx="1"/>
          </p:nvPr>
        </p:nvSpPr>
        <p:spPr bwMode="auto">
          <a:xfrm>
            <a:off x="330200" y="2708275"/>
            <a:ext cx="8489950"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ES"/>
              <a:t>Click to edit Master text styles</a:t>
            </a:r>
          </a:p>
          <a:p>
            <a:pPr lvl="1"/>
            <a:r>
              <a:rPr lang="en-US" altLang="en-ES"/>
              <a:t>Second level</a:t>
            </a:r>
          </a:p>
          <a:p>
            <a:pPr lvl="2"/>
            <a:r>
              <a:rPr lang="en-US" altLang="en-ES"/>
              <a:t>Third level</a:t>
            </a:r>
          </a:p>
        </p:txBody>
      </p:sp>
      <p:sp>
        <p:nvSpPr>
          <p:cNvPr id="3078" name="Rectangle 6">
            <a:extLst>
              <a:ext uri="{FF2B5EF4-FFF2-40B4-BE49-F238E27FC236}">
                <a16:creationId xmlns:a16="http://schemas.microsoft.com/office/drawing/2014/main" id="{FB02D669-5350-A3CE-20A0-9E6C2FCABEB6}"/>
              </a:ext>
            </a:extLst>
          </p:cNvPr>
          <p:cNvSpPr>
            <a:spLocks noGrp="1" noChangeArrowheads="1"/>
          </p:cNvSpPr>
          <p:nvPr>
            <p:ph type="sldNum" sz="quarter" idx="4"/>
          </p:nvPr>
        </p:nvSpPr>
        <p:spPr bwMode="auto">
          <a:xfrm>
            <a:off x="7812088" y="6337300"/>
            <a:ext cx="1008062"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a:lvl1pPr>
          </a:lstStyle>
          <a:p>
            <a:fld id="{A3E23715-BE00-A54F-825B-F2F762244A34}" type="slidenum">
              <a:rPr lang="en-US" altLang="en-ES"/>
              <a:pPr/>
              <a:t>‹#›</a:t>
            </a:fld>
            <a:endParaRPr lang="en-US" altLang="en-ES"/>
          </a:p>
        </p:txBody>
      </p:sp>
      <p:pic>
        <p:nvPicPr>
          <p:cNvPr id="1029" name="Picture 13" descr="DarkBlue1024">
            <a:extLst>
              <a:ext uri="{FF2B5EF4-FFF2-40B4-BE49-F238E27FC236}">
                <a16:creationId xmlns:a16="http://schemas.microsoft.com/office/drawing/2014/main" id="{4938CFF1-EA9C-9482-8888-B23CDDABCE9B}"/>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178" r:id="rId1"/>
    <p:sldLayoutId id="2147485179" r:id="rId2"/>
    <p:sldLayoutId id="2147485180" r:id="rId3"/>
    <p:sldLayoutId id="2147485181" r:id="rId4"/>
    <p:sldLayoutId id="2147485182" r:id="rId5"/>
    <p:sldLayoutId id="2147485183" r:id="rId6"/>
    <p:sldLayoutId id="2147485184" r:id="rId7"/>
    <p:sldLayoutId id="2147485185" r:id="rId8"/>
    <p:sldLayoutId id="2147485186" r:id="rId9"/>
    <p:sldLayoutId id="2147485187" r:id="rId10"/>
    <p:sldLayoutId id="2147485188" r:id="rId11"/>
  </p:sldLayoutIdLst>
  <p:txStyles>
    <p:title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Char char="–"/>
        <a:defRPr sz="2400">
          <a:solidFill>
            <a:schemeClr val="tx1"/>
          </a:solidFill>
          <a:latin typeface="+mn-lt"/>
          <a:ea typeface="MS PGothic" panose="020B0600070205080204" pitchFamily="34" charset="-128"/>
          <a:cs typeface="MS PGothic" charset="0"/>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S PGothic"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kwimmer@crm.ca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8.emf"/></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30.png"/><Relationship Id="rId13"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270.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29.png"/><Relationship Id="rId11" Type="http://schemas.openxmlformats.org/officeDocument/2006/relationships/image" Target="../media/image260.png"/><Relationship Id="rId5" Type="http://schemas.openxmlformats.org/officeDocument/2006/relationships/image" Target="../media/image28.png"/><Relationship Id="rId10" Type="http://schemas.openxmlformats.org/officeDocument/2006/relationships/image" Target="../media/image250.png"/><Relationship Id="rId4" Type="http://schemas.openxmlformats.org/officeDocument/2006/relationships/image" Target="../media/image27.png"/><Relationship Id="rId9" Type="http://schemas.openxmlformats.org/officeDocument/2006/relationships/image" Target="../media/image240.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451.png"/><Relationship Id="rId4" Type="http://schemas.openxmlformats.org/officeDocument/2006/relationships/image" Target="../media/image32.tif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github.com/lacerbi/bamb2022-model-fittin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FD81C9-2BD4-8E13-20F9-FC8F4E3ED4AC}"/>
              </a:ext>
            </a:extLst>
          </p:cNvPr>
          <p:cNvSpPr>
            <a:spLocks noGrp="1" noRot="1" noChangeAspect="1" noMove="1" noResize="1" noEditPoints="1" noAdjustHandles="1" noChangeArrowheads="1" noChangeShapeType="1" noTextEdit="1"/>
          </p:cNvSpPr>
          <p:nvPr/>
        </p:nvSpPr>
        <p:spPr>
          <a:xfrm>
            <a:off x="0" y="0"/>
            <a:ext cx="9144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386" name="Títol 1">
            <a:extLst>
              <a:ext uri="{FF2B5EF4-FFF2-40B4-BE49-F238E27FC236}">
                <a16:creationId xmlns:a16="http://schemas.microsoft.com/office/drawing/2014/main" id="{1AA9B233-959A-2998-5943-BCE5065E2D45}"/>
              </a:ext>
            </a:extLst>
          </p:cNvPr>
          <p:cNvSpPr>
            <a:spLocks noGrp="1"/>
          </p:cNvSpPr>
          <p:nvPr>
            <p:ph type="ctrTitle"/>
          </p:nvPr>
        </p:nvSpPr>
        <p:spPr>
          <a:xfrm>
            <a:off x="4583481" y="566738"/>
            <a:ext cx="4518026" cy="2889250"/>
          </a:xfrm>
        </p:spPr>
        <p:txBody>
          <a:bodyPr anchor="ctr"/>
          <a:lstStyle/>
          <a:p>
            <a:pPr algn="r"/>
            <a:r>
              <a:rPr lang="en-US" altLang="en-ES" sz="3800" dirty="0">
                <a:solidFill>
                  <a:schemeClr val="bg1"/>
                </a:solidFill>
              </a:rPr>
              <a:t>1B – Parameter fitting &amp; recovery</a:t>
            </a:r>
          </a:p>
        </p:txBody>
      </p:sp>
      <p:sp>
        <p:nvSpPr>
          <p:cNvPr id="16387" name="Subtítol 2">
            <a:extLst>
              <a:ext uri="{FF2B5EF4-FFF2-40B4-BE49-F238E27FC236}">
                <a16:creationId xmlns:a16="http://schemas.microsoft.com/office/drawing/2014/main" id="{201D4EB5-BB7A-0BC4-10EE-76E19AF70F96}"/>
              </a:ext>
            </a:extLst>
          </p:cNvPr>
          <p:cNvSpPr>
            <a:spLocks noGrp="1"/>
          </p:cNvSpPr>
          <p:nvPr>
            <p:ph type="subTitle" idx="1"/>
          </p:nvPr>
        </p:nvSpPr>
        <p:spPr>
          <a:xfrm>
            <a:off x="3851275" y="5876925"/>
            <a:ext cx="5184775" cy="720725"/>
          </a:xfrm>
        </p:spPr>
        <p:txBody>
          <a:bodyPr/>
          <a:lstStyle/>
          <a:p>
            <a:pPr algn="r"/>
            <a:r>
              <a:rPr lang="en-US" altLang="en-ES" dirty="0">
                <a:solidFill>
                  <a:schemeClr val="bg1"/>
                </a:solidFill>
              </a:rPr>
              <a:t>BAMB! 2023 Summer School</a:t>
            </a:r>
          </a:p>
        </p:txBody>
      </p:sp>
      <p:sp>
        <p:nvSpPr>
          <p:cNvPr id="11" name="Freeform: Shape 10">
            <a:extLst>
              <a:ext uri="{FF2B5EF4-FFF2-40B4-BE49-F238E27FC236}">
                <a16:creationId xmlns:a16="http://schemas.microsoft.com/office/drawing/2014/main" id="{8326AB3F-C2C3-62F2-EB1E-51D4EF4E28B2}"/>
              </a:ext>
            </a:extLst>
          </p:cNvPr>
          <p:cNvSpPr>
            <a:spLocks noGrp="1" noRot="1" noChangeAspect="1" noMove="1" noResize="1" noEditPoints="1" noAdjustHandles="1" noChangeArrowheads="1" noChangeShapeType="1" noTextEdit="1"/>
          </p:cNvSpPr>
          <p:nvPr/>
        </p:nvSpPr>
        <p:spPr>
          <a:xfrm flipH="1">
            <a:off x="0" y="0"/>
            <a:ext cx="4629150"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latin typeface="Calibri" panose="020F0502020204030204"/>
            </a:endParaRPr>
          </a:p>
        </p:txBody>
      </p:sp>
      <p:sp>
        <p:nvSpPr>
          <p:cNvPr id="13" name="Freeform: Shape 12">
            <a:extLst>
              <a:ext uri="{FF2B5EF4-FFF2-40B4-BE49-F238E27FC236}">
                <a16:creationId xmlns:a16="http://schemas.microsoft.com/office/drawing/2014/main" id="{7DDF743B-163A-A0B9-4AD9-305879CC885C}"/>
              </a:ext>
            </a:extLst>
          </p:cNvPr>
          <p:cNvSpPr>
            <a:spLocks noGrp="1" noRot="1" noChangeAspect="1" noMove="1" noResize="1" noEditPoints="1" noAdjustHandles="1" noChangeArrowheads="1" noChangeShapeType="1" noTextEdit="1"/>
          </p:cNvSpPr>
          <p:nvPr/>
        </p:nvSpPr>
        <p:spPr>
          <a:xfrm>
            <a:off x="0" y="0"/>
            <a:ext cx="4518025"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latin typeface="Calibri" panose="020F0502020204030204"/>
            </a:endParaRPr>
          </a:p>
        </p:txBody>
      </p:sp>
      <p:pic>
        <p:nvPicPr>
          <p:cNvPr id="16390" name="Imatge 3">
            <a:extLst>
              <a:ext uri="{FF2B5EF4-FFF2-40B4-BE49-F238E27FC236}">
                <a16:creationId xmlns:a16="http://schemas.microsoft.com/office/drawing/2014/main" id="{292AF05B-C181-34C1-5CBF-62CA173660C7}"/>
              </a:ext>
            </a:extLst>
          </p:cNvPr>
          <p:cNvPicPr>
            <a:picLocks noChangeAspect="1"/>
          </p:cNvPicPr>
          <p:nvPr/>
        </p:nvPicPr>
        <p:blipFill>
          <a:blip r:embed="rId3">
            <a:extLst>
              <a:ext uri="{28A0092B-C50C-407E-A947-70E740481C1C}">
                <a14:useLocalDpi xmlns:a14="http://schemas.microsoft.com/office/drawing/2010/main" val="0"/>
              </a:ext>
            </a:extLst>
          </a:blip>
          <a:srcRect r="5305"/>
          <a:stretch>
            <a:fillRect/>
          </a:stretch>
        </p:blipFill>
        <p:spPr bwMode="auto">
          <a:xfrm>
            <a:off x="0" y="20638"/>
            <a:ext cx="4008438" cy="373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1" name="Rectangle 3">
            <a:extLst>
              <a:ext uri="{FF2B5EF4-FFF2-40B4-BE49-F238E27FC236}">
                <a16:creationId xmlns:a16="http://schemas.microsoft.com/office/drawing/2014/main" id="{D5782969-ECCF-5BE9-B0DF-FD936902AD56}"/>
              </a:ext>
            </a:extLst>
          </p:cNvPr>
          <p:cNvSpPr txBox="1">
            <a:spLocks noChangeArrowheads="1"/>
          </p:cNvSpPr>
          <p:nvPr/>
        </p:nvSpPr>
        <p:spPr bwMode="auto">
          <a:xfrm>
            <a:off x="4211638" y="3716338"/>
            <a:ext cx="4824412"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spcBef>
                <a:spcPct val="20000"/>
              </a:spcBef>
            </a:pPr>
            <a:r>
              <a:rPr lang="en-US" altLang="en-ES" dirty="0">
                <a:solidFill>
                  <a:srgbClr val="FFFFFF"/>
                </a:solidFill>
              </a:rPr>
              <a:t>Klaus </a:t>
            </a:r>
            <a:r>
              <a:rPr lang="en-US" altLang="en-ES" dirty="0" err="1">
                <a:solidFill>
                  <a:srgbClr val="FFFFFF"/>
                </a:solidFill>
              </a:rPr>
              <a:t>Wimmer</a:t>
            </a:r>
            <a:endParaRPr lang="en-US" altLang="en-ES" dirty="0">
              <a:solidFill>
                <a:srgbClr val="FFFFFF"/>
              </a:solidFill>
            </a:endParaRPr>
          </a:p>
          <a:p>
            <a:pPr algn="r" eaLnBrk="1" hangingPunct="1">
              <a:spcBef>
                <a:spcPct val="20000"/>
              </a:spcBef>
            </a:pPr>
            <a:r>
              <a:rPr lang="en-US" altLang="en-ES" dirty="0">
                <a:solidFill>
                  <a:srgbClr val="FFFFFF"/>
                </a:solidFill>
              </a:rPr>
              <a:t>Centre de </a:t>
            </a:r>
            <a:r>
              <a:rPr lang="en-US" altLang="en-ES" dirty="0" err="1">
                <a:solidFill>
                  <a:srgbClr val="FFFFFF"/>
                </a:solidFill>
              </a:rPr>
              <a:t>Recerca</a:t>
            </a:r>
            <a:r>
              <a:rPr lang="en-US" altLang="en-ES" dirty="0">
                <a:solidFill>
                  <a:srgbClr val="FFFFFF"/>
                </a:solidFill>
              </a:rPr>
              <a:t> </a:t>
            </a:r>
            <a:r>
              <a:rPr lang="en-US" altLang="en-ES" dirty="0" err="1">
                <a:solidFill>
                  <a:srgbClr val="FFFFFF"/>
                </a:solidFill>
              </a:rPr>
              <a:t>Matemàtica</a:t>
            </a:r>
            <a:endParaRPr lang="en-US" altLang="en-ES" dirty="0">
              <a:solidFill>
                <a:srgbClr val="FFFFFF"/>
              </a:solidFill>
            </a:endParaRPr>
          </a:p>
          <a:p>
            <a:pPr algn="r" eaLnBrk="1" hangingPunct="1">
              <a:spcBef>
                <a:spcPct val="20000"/>
              </a:spcBef>
            </a:pPr>
            <a:r>
              <a:rPr lang="en-US" altLang="en-ES" dirty="0">
                <a:solidFill>
                  <a:srgbClr val="FFFFFF"/>
                </a:solidFill>
              </a:rPr>
              <a:t>Barcelona, Spain </a:t>
            </a:r>
            <a:r>
              <a:rPr lang="en-US" altLang="en-ES" sz="2400" dirty="0">
                <a:hlinkClick r:id="rId4"/>
              </a:rPr>
              <a:t>kwimmer@crm.cat</a:t>
            </a:r>
            <a:endParaRPr lang="en-US" altLang="en-E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5021AFAC-33C7-C50A-9749-59CE7FBAC9CD}"/>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Example for qualitative criteria: what behavioural signatures do you care about</a:t>
            </a:r>
          </a:p>
        </p:txBody>
      </p:sp>
      <p:sp>
        <p:nvSpPr>
          <p:cNvPr id="43010" name="Shape 23">
            <a:extLst>
              <a:ext uri="{FF2B5EF4-FFF2-40B4-BE49-F238E27FC236}">
                <a16:creationId xmlns:a16="http://schemas.microsoft.com/office/drawing/2014/main" id="{DCED378A-8AAB-9DA0-CF98-A56149E58282}"/>
              </a:ext>
            </a:extLst>
          </p:cNvPr>
          <p:cNvSpPr txBox="1">
            <a:spLocks/>
          </p:cNvSpPr>
          <p:nvPr/>
        </p:nvSpPr>
        <p:spPr bwMode="auto">
          <a:xfrm>
            <a:off x="396875" y="1773238"/>
            <a:ext cx="8423275"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pPr>
            <a:r>
              <a:rPr lang="en-GB" altLang="en-ES" sz="2000" dirty="0">
                <a:cs typeface="Arial" panose="020B0604020202020204" pitchFamily="34" charset="0"/>
              </a:rPr>
              <a:t>In cognitive and </a:t>
            </a:r>
            <a:r>
              <a:rPr lang="en-GB" altLang="en-ES" sz="2000" dirty="0" err="1">
                <a:cs typeface="Arial" panose="020B0604020202020204" pitchFamily="34" charset="0"/>
              </a:rPr>
              <a:t>behavioral</a:t>
            </a:r>
            <a:r>
              <a:rPr lang="en-GB" altLang="en-ES" sz="2000" dirty="0">
                <a:cs typeface="Arial" panose="020B0604020202020204" pitchFamily="34" charset="0"/>
              </a:rPr>
              <a:t> science, often our data points are trials or decisions or responses ...</a:t>
            </a:r>
          </a:p>
          <a:p>
            <a:pPr>
              <a:spcBef>
                <a:spcPct val="20000"/>
              </a:spcBef>
            </a:pPr>
            <a:r>
              <a:rPr lang="en-GB" altLang="en-ES" sz="2000" dirty="0">
                <a:cs typeface="Arial" panose="020B0604020202020204" pitchFamily="34" charset="0"/>
              </a:rPr>
              <a:t>... But not all responses matter equally ⚖️</a:t>
            </a:r>
          </a:p>
          <a:p>
            <a:pPr>
              <a:spcBef>
                <a:spcPct val="20000"/>
              </a:spcBef>
            </a:pPr>
            <a:endParaRPr lang="en-GB" altLang="en-ES" sz="2000" dirty="0">
              <a:cs typeface="Arial" panose="020B0604020202020204" pitchFamily="34" charset="0"/>
            </a:endParaRPr>
          </a:p>
          <a:p>
            <a:pPr>
              <a:spcBef>
                <a:spcPct val="20000"/>
              </a:spcBef>
            </a:pPr>
            <a:r>
              <a:rPr lang="en-GB" altLang="en-ES" sz="2000" dirty="0">
                <a:cs typeface="Arial" panose="020B0604020202020204" pitchFamily="34" charset="0"/>
              </a:rPr>
              <a:t>Example: Both RL and PROBE models make similar predictions at the plateau level, after participants have learnt the contingencies</a:t>
            </a:r>
          </a:p>
          <a:p>
            <a:pPr>
              <a:spcBef>
                <a:spcPct val="20000"/>
              </a:spcBef>
            </a:pPr>
            <a:r>
              <a:rPr lang="en-GB" altLang="en-ES" sz="2000" dirty="0">
                <a:cs typeface="Arial" panose="020B0604020202020204" pitchFamily="34" charset="0"/>
              </a:rPr>
              <a:t>But after a reversal, key differences are observed:</a:t>
            </a:r>
            <a:endParaRPr lang="en-GB" altLang="en-ES" sz="2000" dirty="0"/>
          </a:p>
          <a:p>
            <a:pPr>
              <a:spcBef>
                <a:spcPct val="20000"/>
              </a:spcBef>
            </a:pPr>
            <a:endParaRPr lang="en-GB" altLang="en-ES" sz="2000" dirty="0">
              <a:cs typeface="Arial" panose="020B0604020202020204" pitchFamily="34" charset="0"/>
            </a:endParaRPr>
          </a:p>
        </p:txBody>
      </p:sp>
      <p:sp>
        <p:nvSpPr>
          <p:cNvPr id="43011" name="Rectangle 1">
            <a:extLst>
              <a:ext uri="{FF2B5EF4-FFF2-40B4-BE49-F238E27FC236}">
                <a16:creationId xmlns:a16="http://schemas.microsoft.com/office/drawing/2014/main" id="{0220A951-F4E6-809E-5C40-B22B41CADB24}"/>
              </a:ext>
            </a:extLst>
          </p:cNvPr>
          <p:cNvSpPr>
            <a:spLocks noChangeArrowheads="1"/>
          </p:cNvSpPr>
          <p:nvPr/>
        </p:nvSpPr>
        <p:spPr bwMode="auto">
          <a:xfrm>
            <a:off x="0" y="6237288"/>
            <a:ext cx="9144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GB" altLang="en-ES" sz="1800">
                <a:solidFill>
                  <a:srgbClr val="7F7F7F"/>
                </a:solidFill>
              </a:rPr>
              <a:t>Collins and Koechlin (2012)</a:t>
            </a:r>
          </a:p>
        </p:txBody>
      </p:sp>
      <p:pic>
        <p:nvPicPr>
          <p:cNvPr id="43012" name="Image 1" descr="Capture d’écran 2022-08-30 à 13.31.37.png">
            <a:extLst>
              <a:ext uri="{FF2B5EF4-FFF2-40B4-BE49-F238E27FC236}">
                <a16:creationId xmlns:a16="http://schemas.microsoft.com/office/drawing/2014/main" id="{B135FAE9-8EF6-0A20-D60A-DCDE0454E59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56100" y="4241800"/>
            <a:ext cx="2066925" cy="186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Image 4" descr="Capture d’écran 2022-08-30 à 13.31.43.png">
            <a:extLst>
              <a:ext uri="{FF2B5EF4-FFF2-40B4-BE49-F238E27FC236}">
                <a16:creationId xmlns:a16="http://schemas.microsoft.com/office/drawing/2014/main" id="{1C09087F-9304-2515-D810-6BD58C289F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43663" y="4265613"/>
            <a:ext cx="1728787" cy="182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4" name="Image 6" descr="Capture d’écran 2022-08-30 à 13.34.58.png">
            <a:extLst>
              <a:ext uri="{FF2B5EF4-FFF2-40B4-BE49-F238E27FC236}">
                <a16:creationId xmlns:a16="http://schemas.microsoft.com/office/drawing/2014/main" id="{F264E5C5-D11E-A3C8-507F-4912607CCA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76375" y="4221163"/>
            <a:ext cx="2327275" cy="194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9571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7">
            <a:extLst>
              <a:ext uri="{FF2B5EF4-FFF2-40B4-BE49-F238E27FC236}">
                <a16:creationId xmlns:a16="http://schemas.microsoft.com/office/drawing/2014/main" id="{01719853-5147-8DDD-319C-B9EBFB2C6637}"/>
              </a:ext>
            </a:extLst>
          </p:cNvPr>
          <p:cNvSpPr txBox="1">
            <a:spLocks noChangeArrowheads="1"/>
          </p:cNvSpPr>
          <p:nvPr/>
        </p:nvSpPr>
        <p:spPr bwMode="auto">
          <a:xfrm>
            <a:off x="330200" y="547688"/>
            <a:ext cx="8202613" cy="1511300"/>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Example: model validation</a:t>
            </a:r>
          </a:p>
        </p:txBody>
      </p:sp>
      <p:sp>
        <p:nvSpPr>
          <p:cNvPr id="44" name="ZoneTexte 43">
            <a:extLst>
              <a:ext uri="{FF2B5EF4-FFF2-40B4-BE49-F238E27FC236}">
                <a16:creationId xmlns:a16="http://schemas.microsoft.com/office/drawing/2014/main" id="{4547DC80-F82F-7F60-3975-35A941135527}"/>
              </a:ext>
            </a:extLst>
          </p:cNvPr>
          <p:cNvSpPr txBox="1"/>
          <p:nvPr/>
        </p:nvSpPr>
        <p:spPr>
          <a:xfrm>
            <a:off x="0" y="6308725"/>
            <a:ext cx="9144000" cy="369888"/>
          </a:xfrm>
          <a:prstGeom prst="rect">
            <a:avLst/>
          </a:prstGeom>
          <a:noFill/>
        </p:spPr>
        <p:txBody>
          <a:bodyPr>
            <a:spAutoFit/>
          </a:bodyPr>
          <a:lstStyle/>
          <a:p>
            <a:pPr algn="ctr">
              <a:defRPr/>
            </a:pPr>
            <a:r>
              <a:rPr lang="en-GB" dirty="0">
                <a:solidFill>
                  <a:schemeClr val="bg1">
                    <a:lumMod val="50000"/>
                  </a:schemeClr>
                </a:solidFill>
                <a:latin typeface="Arial" charset="0"/>
                <a:ea typeface="MS PGothic" charset="0"/>
                <a:cs typeface="MS PGothic" charset="0"/>
              </a:rPr>
              <a:t>Rouault et al, </a:t>
            </a:r>
            <a:r>
              <a:rPr lang="en-GB" i="1" dirty="0" err="1">
                <a:solidFill>
                  <a:schemeClr val="bg1">
                    <a:lumMod val="50000"/>
                  </a:schemeClr>
                </a:solidFill>
                <a:latin typeface="Arial" charset="0"/>
                <a:ea typeface="MS PGothic" charset="0"/>
                <a:cs typeface="MS PGothic" charset="0"/>
              </a:rPr>
              <a:t>eLife</a:t>
            </a:r>
            <a:r>
              <a:rPr lang="en-GB" dirty="0">
                <a:solidFill>
                  <a:schemeClr val="bg1">
                    <a:lumMod val="50000"/>
                  </a:schemeClr>
                </a:solidFill>
                <a:latin typeface="Arial" charset="0"/>
                <a:ea typeface="MS PGothic" charset="0"/>
                <a:cs typeface="MS PGothic" charset="0"/>
              </a:rPr>
              <a:t> (2022)</a:t>
            </a:r>
            <a:endParaRPr lang="en-GB" i="1" dirty="0">
              <a:solidFill>
                <a:schemeClr val="bg1">
                  <a:lumMod val="50000"/>
                </a:schemeClr>
              </a:solidFill>
              <a:latin typeface="Arial" charset="0"/>
              <a:ea typeface="MS PGothic" charset="0"/>
              <a:cs typeface="MS PGothic" charset="0"/>
            </a:endParaRPr>
          </a:p>
        </p:txBody>
      </p:sp>
      <p:sp>
        <p:nvSpPr>
          <p:cNvPr id="49155" name="Rectangle 12">
            <a:extLst>
              <a:ext uri="{FF2B5EF4-FFF2-40B4-BE49-F238E27FC236}">
                <a16:creationId xmlns:a16="http://schemas.microsoft.com/office/drawing/2014/main" id="{57CE5626-BB75-7531-3C88-5F4818E08BB6}"/>
              </a:ext>
            </a:extLst>
          </p:cNvPr>
          <p:cNvSpPr>
            <a:spLocks noChangeArrowheads="1"/>
          </p:cNvSpPr>
          <p:nvPr/>
        </p:nvSpPr>
        <p:spPr bwMode="auto">
          <a:xfrm>
            <a:off x="755650" y="1412875"/>
            <a:ext cx="62372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buFont typeface="Arial" panose="020B0604020202020204" pitchFamily="34" charset="0"/>
              <a:buChar char="•"/>
            </a:pPr>
            <a:r>
              <a:rPr lang="en-GB" altLang="en-ES" sz="1800"/>
              <a:t>Decision-making task under uncertainty</a:t>
            </a:r>
          </a:p>
          <a:p>
            <a:pPr>
              <a:buFont typeface="Arial" panose="020B0604020202020204" pitchFamily="34" charset="0"/>
              <a:buChar char="•"/>
            </a:pPr>
            <a:r>
              <a:rPr lang="en-GB" altLang="en-ES" sz="1800"/>
              <a:t>Bayesian inference model plus different sources of noise</a:t>
            </a:r>
          </a:p>
        </p:txBody>
      </p:sp>
      <p:pic>
        <p:nvPicPr>
          <p:cNvPr id="49156" name="Image 1" descr="Capture d’écran 2022-08-01 à 17.53.24.png">
            <a:extLst>
              <a:ext uri="{FF2B5EF4-FFF2-40B4-BE49-F238E27FC236}">
                <a16:creationId xmlns:a16="http://schemas.microsoft.com/office/drawing/2014/main" id="{722769E4-ED69-00A6-D06C-4CC0FACE0967}"/>
              </a:ext>
            </a:extLst>
          </p:cNvPr>
          <p:cNvPicPr>
            <a:picLocks noChangeAspect="1"/>
          </p:cNvPicPr>
          <p:nvPr/>
        </p:nvPicPr>
        <p:blipFill>
          <a:blip r:embed="rId3">
            <a:extLst>
              <a:ext uri="{28A0092B-C50C-407E-A947-70E740481C1C}">
                <a14:useLocalDpi xmlns:a14="http://schemas.microsoft.com/office/drawing/2010/main" val="0"/>
              </a:ext>
            </a:extLst>
          </a:blip>
          <a:srcRect l="-2" r="1604"/>
          <a:stretch>
            <a:fillRect/>
          </a:stretch>
        </p:blipFill>
        <p:spPr bwMode="auto">
          <a:xfrm>
            <a:off x="792163" y="2549525"/>
            <a:ext cx="7473950" cy="296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4320B203-0968-C49A-AC92-426AB09BA715}"/>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Example model validation</a:t>
            </a:r>
          </a:p>
        </p:txBody>
      </p:sp>
      <p:sp>
        <p:nvSpPr>
          <p:cNvPr id="3" name="ZoneTexte 2">
            <a:extLst>
              <a:ext uri="{FF2B5EF4-FFF2-40B4-BE49-F238E27FC236}">
                <a16:creationId xmlns:a16="http://schemas.microsoft.com/office/drawing/2014/main" id="{4E8937B0-62A7-C16B-C448-54A983CBEBA1}"/>
              </a:ext>
            </a:extLst>
          </p:cNvPr>
          <p:cNvSpPr txBox="1"/>
          <p:nvPr/>
        </p:nvSpPr>
        <p:spPr>
          <a:xfrm>
            <a:off x="0" y="6308725"/>
            <a:ext cx="9144000" cy="369888"/>
          </a:xfrm>
          <a:prstGeom prst="rect">
            <a:avLst/>
          </a:prstGeom>
          <a:noFill/>
        </p:spPr>
        <p:txBody>
          <a:bodyPr>
            <a:spAutoFit/>
          </a:bodyPr>
          <a:lstStyle/>
          <a:p>
            <a:pPr algn="ctr">
              <a:defRPr/>
            </a:pPr>
            <a:r>
              <a:rPr lang="en-GB" dirty="0">
                <a:solidFill>
                  <a:schemeClr val="bg1">
                    <a:lumMod val="50000"/>
                  </a:schemeClr>
                </a:solidFill>
                <a:latin typeface="Arial" charset="0"/>
                <a:ea typeface="MS PGothic" charset="0"/>
                <a:cs typeface="MS PGothic" charset="0"/>
              </a:rPr>
              <a:t>Rouault et al, </a:t>
            </a:r>
            <a:r>
              <a:rPr lang="en-GB" i="1" dirty="0" err="1">
                <a:solidFill>
                  <a:schemeClr val="bg1">
                    <a:lumMod val="50000"/>
                  </a:schemeClr>
                </a:solidFill>
                <a:latin typeface="Arial" charset="0"/>
                <a:ea typeface="MS PGothic" charset="0"/>
                <a:cs typeface="MS PGothic" charset="0"/>
              </a:rPr>
              <a:t>eLife</a:t>
            </a:r>
            <a:r>
              <a:rPr lang="en-GB" dirty="0">
                <a:solidFill>
                  <a:schemeClr val="bg1">
                    <a:lumMod val="50000"/>
                  </a:schemeClr>
                </a:solidFill>
                <a:latin typeface="Arial" charset="0"/>
                <a:ea typeface="MS PGothic" charset="0"/>
                <a:cs typeface="MS PGothic" charset="0"/>
              </a:rPr>
              <a:t> (2022)</a:t>
            </a:r>
            <a:endParaRPr lang="en-GB" i="1" dirty="0">
              <a:solidFill>
                <a:schemeClr val="bg1">
                  <a:lumMod val="50000"/>
                </a:schemeClr>
              </a:solidFill>
              <a:latin typeface="Arial" charset="0"/>
              <a:ea typeface="MS PGothic" charset="0"/>
              <a:cs typeface="MS PGothic" charset="0"/>
            </a:endParaRPr>
          </a:p>
        </p:txBody>
      </p:sp>
      <p:pic>
        <p:nvPicPr>
          <p:cNvPr id="51203" name="Image 3" descr="figdata.png">
            <a:extLst>
              <a:ext uri="{FF2B5EF4-FFF2-40B4-BE49-F238E27FC236}">
                <a16:creationId xmlns:a16="http://schemas.microsoft.com/office/drawing/2014/main" id="{DF2CB3DF-29AF-55A3-2783-7A4D5EAFD36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25600" y="2668588"/>
            <a:ext cx="5873750" cy="234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4" name="ZoneTexte 4">
            <a:extLst>
              <a:ext uri="{FF2B5EF4-FFF2-40B4-BE49-F238E27FC236}">
                <a16:creationId xmlns:a16="http://schemas.microsoft.com/office/drawing/2014/main" id="{C9E2B282-5B10-41CC-91B4-C224350C92BA}"/>
              </a:ext>
            </a:extLst>
          </p:cNvPr>
          <p:cNvSpPr txBox="1">
            <a:spLocks noChangeArrowheads="1"/>
          </p:cNvSpPr>
          <p:nvPr/>
        </p:nvSpPr>
        <p:spPr bwMode="auto">
          <a:xfrm>
            <a:off x="468313" y="1412875"/>
            <a:ext cx="75596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buFont typeface="Arial" panose="020B0604020202020204" pitchFamily="34" charset="0"/>
              <a:buChar char="•"/>
            </a:pPr>
            <a:r>
              <a:rPr lang="en-GB" altLang="en-ES" sz="1800"/>
              <a:t>Participants need more evidence to change their mind in controllable environments</a:t>
            </a:r>
          </a:p>
          <a:p>
            <a:pPr>
              <a:buFont typeface="Arial" panose="020B0604020202020204" pitchFamily="34" charset="0"/>
              <a:buChar char="•"/>
            </a:pPr>
            <a:r>
              <a:rPr lang="en-GB" altLang="en-ES" sz="1800"/>
              <a:t>When they change their mind, they do so with reduced confidence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EE7D91-FCB7-2CA8-07F7-F20F36D62037}"/>
              </a:ext>
            </a:extLst>
          </p:cNvPr>
          <p:cNvPicPr>
            <a:picLocks noChangeAspect="1"/>
          </p:cNvPicPr>
          <p:nvPr/>
        </p:nvPicPr>
        <p:blipFill>
          <a:blip r:embed="rId3"/>
          <a:stretch>
            <a:fillRect/>
          </a:stretch>
        </p:blipFill>
        <p:spPr>
          <a:xfrm>
            <a:off x="113804" y="1175854"/>
            <a:ext cx="8202612" cy="4989450"/>
          </a:xfrm>
          <a:prstGeom prst="rect">
            <a:avLst/>
          </a:prstGeom>
        </p:spPr>
      </p:pic>
      <p:sp>
        <p:nvSpPr>
          <p:cNvPr id="53258" name="TextBox 49">
            <a:extLst>
              <a:ext uri="{FF2B5EF4-FFF2-40B4-BE49-F238E27FC236}">
                <a16:creationId xmlns:a16="http://schemas.microsoft.com/office/drawing/2014/main" id="{6550FAC4-681D-5E47-9801-6BDBFBD3FA5E}"/>
              </a:ext>
            </a:extLst>
          </p:cNvPr>
          <p:cNvSpPr txBox="1">
            <a:spLocks noChangeArrowheads="1"/>
          </p:cNvSpPr>
          <p:nvPr/>
        </p:nvSpPr>
        <p:spPr bwMode="auto">
          <a:xfrm>
            <a:off x="6843713" y="2370138"/>
            <a:ext cx="338137"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ES" sz="2000">
                <a:latin typeface="Helvetica Neue" panose="02000503000000020004" pitchFamily="2" charset="0"/>
              </a:rPr>
              <a:t>L</a:t>
            </a:r>
          </a:p>
        </p:txBody>
      </p:sp>
      <p:sp>
        <p:nvSpPr>
          <p:cNvPr id="42" name="Rectangle 7">
            <a:extLst>
              <a:ext uri="{FF2B5EF4-FFF2-40B4-BE49-F238E27FC236}">
                <a16:creationId xmlns:a16="http://schemas.microsoft.com/office/drawing/2014/main" id="{21B550B3-CAC5-A0A2-297F-A995F664E4CA}"/>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Example model validation</a:t>
            </a:r>
          </a:p>
        </p:txBody>
      </p:sp>
      <p:sp>
        <p:nvSpPr>
          <p:cNvPr id="43" name="ZoneTexte 42">
            <a:extLst>
              <a:ext uri="{FF2B5EF4-FFF2-40B4-BE49-F238E27FC236}">
                <a16:creationId xmlns:a16="http://schemas.microsoft.com/office/drawing/2014/main" id="{2B82B615-12C3-A671-D585-DB5DC74BF1B5}"/>
              </a:ext>
            </a:extLst>
          </p:cNvPr>
          <p:cNvSpPr txBox="1"/>
          <p:nvPr/>
        </p:nvSpPr>
        <p:spPr>
          <a:xfrm>
            <a:off x="0" y="6308725"/>
            <a:ext cx="9144000" cy="369888"/>
          </a:xfrm>
          <a:prstGeom prst="rect">
            <a:avLst/>
          </a:prstGeom>
          <a:noFill/>
        </p:spPr>
        <p:txBody>
          <a:bodyPr>
            <a:spAutoFit/>
          </a:bodyPr>
          <a:lstStyle/>
          <a:p>
            <a:pPr algn="ctr">
              <a:defRPr/>
            </a:pPr>
            <a:r>
              <a:rPr lang="en-GB" dirty="0">
                <a:solidFill>
                  <a:schemeClr val="bg1">
                    <a:lumMod val="50000"/>
                  </a:schemeClr>
                </a:solidFill>
                <a:latin typeface="Arial" charset="0"/>
                <a:ea typeface="MS PGothic" charset="0"/>
                <a:cs typeface="MS PGothic" charset="0"/>
              </a:rPr>
              <a:t>Rouault et al, </a:t>
            </a:r>
            <a:r>
              <a:rPr lang="en-GB" i="1" dirty="0" err="1">
                <a:solidFill>
                  <a:schemeClr val="bg1">
                    <a:lumMod val="50000"/>
                  </a:schemeClr>
                </a:solidFill>
                <a:latin typeface="Arial" charset="0"/>
                <a:ea typeface="MS PGothic" charset="0"/>
                <a:cs typeface="MS PGothic" charset="0"/>
              </a:rPr>
              <a:t>eLife</a:t>
            </a:r>
            <a:r>
              <a:rPr lang="en-GB" dirty="0">
                <a:solidFill>
                  <a:schemeClr val="bg1">
                    <a:lumMod val="50000"/>
                  </a:schemeClr>
                </a:solidFill>
                <a:latin typeface="Arial" charset="0"/>
                <a:ea typeface="MS PGothic" charset="0"/>
                <a:cs typeface="MS PGothic" charset="0"/>
              </a:rPr>
              <a:t> (2022)</a:t>
            </a:r>
            <a:endParaRPr lang="en-GB" i="1" dirty="0">
              <a:solidFill>
                <a:schemeClr val="bg1">
                  <a:lumMod val="50000"/>
                </a:schemeClr>
              </a:solidFill>
              <a:latin typeface="Arial" charset="0"/>
              <a:ea typeface="MS PGothic" charset="0"/>
              <a:cs typeface="MS PGothic"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8BA5EF-AAF4-8941-B628-F6907D992AC9}"/>
              </a:ext>
            </a:extLst>
          </p:cNvPr>
          <p:cNvPicPr>
            <a:picLocks noChangeAspect="1"/>
          </p:cNvPicPr>
          <p:nvPr/>
        </p:nvPicPr>
        <p:blipFill>
          <a:blip r:embed="rId3"/>
          <a:stretch>
            <a:fillRect/>
          </a:stretch>
        </p:blipFill>
        <p:spPr>
          <a:xfrm>
            <a:off x="113804" y="1175854"/>
            <a:ext cx="8202612" cy="4989450"/>
          </a:xfrm>
          <a:prstGeom prst="rect">
            <a:avLst/>
          </a:prstGeom>
        </p:spPr>
      </p:pic>
      <p:sp>
        <p:nvSpPr>
          <p:cNvPr id="42" name="Rectangle 7">
            <a:extLst>
              <a:ext uri="{FF2B5EF4-FFF2-40B4-BE49-F238E27FC236}">
                <a16:creationId xmlns:a16="http://schemas.microsoft.com/office/drawing/2014/main" id="{CE6E07B6-01DA-77B6-63E4-341DAC33149A}"/>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Example model validation</a:t>
            </a:r>
          </a:p>
        </p:txBody>
      </p:sp>
      <p:pic>
        <p:nvPicPr>
          <p:cNvPr id="55309" name="Image 46" descr="Figure4_model_schema_params.pdf">
            <a:extLst>
              <a:ext uri="{FF2B5EF4-FFF2-40B4-BE49-F238E27FC236}">
                <a16:creationId xmlns:a16="http://schemas.microsoft.com/office/drawing/2014/main" id="{CB355BEF-9254-5AED-15AC-2463DA852DDD}"/>
              </a:ext>
            </a:extLst>
          </p:cNvPr>
          <p:cNvPicPr>
            <a:picLocks noChangeAspect="1"/>
          </p:cNvPicPr>
          <p:nvPr/>
        </p:nvPicPr>
        <p:blipFill>
          <a:blip r:embed="rId4">
            <a:extLst>
              <a:ext uri="{28A0092B-C50C-407E-A947-70E740481C1C}">
                <a14:useLocalDpi xmlns:a14="http://schemas.microsoft.com/office/drawing/2010/main" val="0"/>
              </a:ext>
            </a:extLst>
          </a:blip>
          <a:srcRect t="54774" r="59869"/>
          <a:stretch>
            <a:fillRect/>
          </a:stretch>
        </p:blipFill>
        <p:spPr bwMode="auto">
          <a:xfrm>
            <a:off x="6443663" y="3922713"/>
            <a:ext cx="2374900"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ZoneTexte 42">
            <a:extLst>
              <a:ext uri="{FF2B5EF4-FFF2-40B4-BE49-F238E27FC236}">
                <a16:creationId xmlns:a16="http://schemas.microsoft.com/office/drawing/2014/main" id="{FDF40728-CC7D-0349-77AD-3756CF3DFF43}"/>
              </a:ext>
            </a:extLst>
          </p:cNvPr>
          <p:cNvSpPr txBox="1"/>
          <p:nvPr/>
        </p:nvSpPr>
        <p:spPr>
          <a:xfrm>
            <a:off x="0" y="6308725"/>
            <a:ext cx="9144000" cy="369888"/>
          </a:xfrm>
          <a:prstGeom prst="rect">
            <a:avLst/>
          </a:prstGeom>
          <a:noFill/>
        </p:spPr>
        <p:txBody>
          <a:bodyPr>
            <a:spAutoFit/>
          </a:bodyPr>
          <a:lstStyle/>
          <a:p>
            <a:pPr algn="ctr">
              <a:defRPr/>
            </a:pPr>
            <a:r>
              <a:rPr lang="en-GB" dirty="0">
                <a:solidFill>
                  <a:schemeClr val="bg1">
                    <a:lumMod val="50000"/>
                  </a:schemeClr>
                </a:solidFill>
                <a:latin typeface="Arial" charset="0"/>
                <a:ea typeface="MS PGothic" charset="0"/>
                <a:cs typeface="MS PGothic" charset="0"/>
              </a:rPr>
              <a:t>Rouault et al, </a:t>
            </a:r>
            <a:r>
              <a:rPr lang="en-GB" i="1" dirty="0" err="1">
                <a:solidFill>
                  <a:schemeClr val="bg1">
                    <a:lumMod val="50000"/>
                  </a:schemeClr>
                </a:solidFill>
                <a:latin typeface="Arial" charset="0"/>
                <a:ea typeface="MS PGothic" charset="0"/>
                <a:cs typeface="MS PGothic" charset="0"/>
              </a:rPr>
              <a:t>eLife</a:t>
            </a:r>
            <a:r>
              <a:rPr lang="en-GB" dirty="0">
                <a:solidFill>
                  <a:schemeClr val="bg1">
                    <a:lumMod val="50000"/>
                  </a:schemeClr>
                </a:solidFill>
                <a:latin typeface="Arial" charset="0"/>
                <a:ea typeface="MS PGothic" charset="0"/>
                <a:cs typeface="MS PGothic" charset="0"/>
              </a:rPr>
              <a:t> (2022)</a:t>
            </a:r>
            <a:endParaRPr lang="en-GB" i="1" dirty="0">
              <a:solidFill>
                <a:schemeClr val="bg1">
                  <a:lumMod val="50000"/>
                </a:schemeClr>
              </a:solidFill>
              <a:latin typeface="Arial" charset="0"/>
              <a:ea typeface="MS PGothic" charset="0"/>
              <a:cs typeface="MS PGothic"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7">
            <a:extLst>
              <a:ext uri="{FF2B5EF4-FFF2-40B4-BE49-F238E27FC236}">
                <a16:creationId xmlns:a16="http://schemas.microsoft.com/office/drawing/2014/main" id="{88E0A92C-EF82-7362-0403-17158DFC3368}"/>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Example model validation</a:t>
            </a:r>
          </a:p>
        </p:txBody>
      </p:sp>
      <p:sp>
        <p:nvSpPr>
          <p:cNvPr id="43" name="ZoneTexte 42">
            <a:extLst>
              <a:ext uri="{FF2B5EF4-FFF2-40B4-BE49-F238E27FC236}">
                <a16:creationId xmlns:a16="http://schemas.microsoft.com/office/drawing/2014/main" id="{964CAC6C-53C7-9457-8924-3339A892BF32}"/>
              </a:ext>
            </a:extLst>
          </p:cNvPr>
          <p:cNvSpPr txBox="1"/>
          <p:nvPr/>
        </p:nvSpPr>
        <p:spPr>
          <a:xfrm>
            <a:off x="0" y="6308725"/>
            <a:ext cx="9144000" cy="369888"/>
          </a:xfrm>
          <a:prstGeom prst="rect">
            <a:avLst/>
          </a:prstGeom>
          <a:noFill/>
        </p:spPr>
        <p:txBody>
          <a:bodyPr>
            <a:spAutoFit/>
          </a:bodyPr>
          <a:lstStyle/>
          <a:p>
            <a:pPr algn="ctr">
              <a:defRPr/>
            </a:pPr>
            <a:r>
              <a:rPr lang="en-GB" dirty="0">
                <a:solidFill>
                  <a:schemeClr val="bg1">
                    <a:lumMod val="50000"/>
                  </a:schemeClr>
                </a:solidFill>
                <a:latin typeface="Arial" charset="0"/>
                <a:ea typeface="MS PGothic" charset="0"/>
                <a:cs typeface="MS PGothic" charset="0"/>
              </a:rPr>
              <a:t>Rouault et al, </a:t>
            </a:r>
            <a:r>
              <a:rPr lang="en-GB" i="1" dirty="0" err="1">
                <a:solidFill>
                  <a:schemeClr val="bg1">
                    <a:lumMod val="50000"/>
                  </a:schemeClr>
                </a:solidFill>
                <a:latin typeface="Arial" charset="0"/>
                <a:ea typeface="MS PGothic" charset="0"/>
                <a:cs typeface="MS PGothic" charset="0"/>
              </a:rPr>
              <a:t>eLife</a:t>
            </a:r>
            <a:r>
              <a:rPr lang="en-GB" dirty="0">
                <a:solidFill>
                  <a:schemeClr val="bg1">
                    <a:lumMod val="50000"/>
                  </a:schemeClr>
                </a:solidFill>
                <a:latin typeface="Arial" charset="0"/>
                <a:ea typeface="MS PGothic" charset="0"/>
                <a:cs typeface="MS PGothic" charset="0"/>
              </a:rPr>
              <a:t> (2022)</a:t>
            </a:r>
            <a:endParaRPr lang="en-GB" i="1" dirty="0">
              <a:solidFill>
                <a:schemeClr val="bg1">
                  <a:lumMod val="50000"/>
                </a:schemeClr>
              </a:solidFill>
              <a:latin typeface="Arial" charset="0"/>
              <a:ea typeface="MS PGothic" charset="0"/>
              <a:cs typeface="MS PGothic" charset="0"/>
            </a:endParaRPr>
          </a:p>
        </p:txBody>
      </p:sp>
      <p:pic>
        <p:nvPicPr>
          <p:cNvPr id="57347" name="Image 43" descr="Figure2supp3_model_valid.png">
            <a:extLst>
              <a:ext uri="{FF2B5EF4-FFF2-40B4-BE49-F238E27FC236}">
                <a16:creationId xmlns:a16="http://schemas.microsoft.com/office/drawing/2014/main" id="{3618AE16-2FAE-5B6C-276A-0672AAD42BBF}"/>
              </a:ext>
            </a:extLst>
          </p:cNvPr>
          <p:cNvPicPr>
            <a:picLocks noChangeAspect="1"/>
          </p:cNvPicPr>
          <p:nvPr/>
        </p:nvPicPr>
        <p:blipFill>
          <a:blip r:embed="rId3">
            <a:extLst>
              <a:ext uri="{28A0092B-C50C-407E-A947-70E740481C1C}">
                <a14:useLocalDpi xmlns:a14="http://schemas.microsoft.com/office/drawing/2010/main" val="0"/>
              </a:ext>
            </a:extLst>
          </a:blip>
          <a:srcRect l="3114" t="49806" r="49422"/>
          <a:stretch>
            <a:fillRect/>
          </a:stretch>
        </p:blipFill>
        <p:spPr bwMode="auto">
          <a:xfrm>
            <a:off x="1043608" y="1628775"/>
            <a:ext cx="2308225" cy="407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8" name="Image 45">
            <a:extLst>
              <a:ext uri="{FF2B5EF4-FFF2-40B4-BE49-F238E27FC236}">
                <a16:creationId xmlns:a16="http://schemas.microsoft.com/office/drawing/2014/main" id="{28A290ED-06CF-A63D-3CF5-0CBA95ED51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6238" t="52524" r="51424"/>
          <a:stretch>
            <a:fillRect/>
          </a:stretch>
        </p:blipFill>
        <p:spPr bwMode="auto">
          <a:xfrm>
            <a:off x="3936033" y="1844675"/>
            <a:ext cx="2436813"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9" name="Image 46">
            <a:extLst>
              <a:ext uri="{FF2B5EF4-FFF2-40B4-BE49-F238E27FC236}">
                <a16:creationId xmlns:a16="http://schemas.microsoft.com/office/drawing/2014/main" id="{7FB28552-B828-42F9-3E25-16D20CB0DB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9957" t="52524" r="8253"/>
          <a:stretch>
            <a:fillRect/>
          </a:stretch>
        </p:blipFill>
        <p:spPr bwMode="auto">
          <a:xfrm>
            <a:off x="3924921" y="3860800"/>
            <a:ext cx="2405062"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0" name="ZoneTexte 3">
            <a:extLst>
              <a:ext uri="{FF2B5EF4-FFF2-40B4-BE49-F238E27FC236}">
                <a16:creationId xmlns:a16="http://schemas.microsoft.com/office/drawing/2014/main" id="{6F285E81-2AA1-7C71-028D-DEAFEE6C3876}"/>
              </a:ext>
            </a:extLst>
          </p:cNvPr>
          <p:cNvSpPr txBox="1">
            <a:spLocks noChangeArrowheads="1"/>
          </p:cNvSpPr>
          <p:nvPr/>
        </p:nvSpPr>
        <p:spPr bwMode="auto">
          <a:xfrm>
            <a:off x="1475408" y="1268413"/>
            <a:ext cx="15128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GB" altLang="en-ES" sz="1600">
                <a:latin typeface="Helvetica" pitchFamily="2" charset="0"/>
              </a:rPr>
              <a:t>Full model</a:t>
            </a:r>
          </a:p>
        </p:txBody>
      </p:sp>
      <p:sp>
        <p:nvSpPr>
          <p:cNvPr id="57351" name="ZoneTexte 47">
            <a:extLst>
              <a:ext uri="{FF2B5EF4-FFF2-40B4-BE49-F238E27FC236}">
                <a16:creationId xmlns:a16="http://schemas.microsoft.com/office/drawing/2014/main" id="{A9294385-3ECD-428F-3A96-0C486617B4F4}"/>
              </a:ext>
            </a:extLst>
          </p:cNvPr>
          <p:cNvSpPr txBox="1">
            <a:spLocks noChangeArrowheads="1"/>
          </p:cNvSpPr>
          <p:nvPr/>
        </p:nvSpPr>
        <p:spPr bwMode="auto">
          <a:xfrm>
            <a:off x="4283696" y="1268413"/>
            <a:ext cx="20161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GB" altLang="en-ES" sz="1600">
                <a:latin typeface="Helvetica" pitchFamily="2" charset="0"/>
              </a:rPr>
              <a:t>Reduced model</a:t>
            </a:r>
          </a:p>
        </p:txBody>
      </p:sp>
      <p:sp>
        <p:nvSpPr>
          <p:cNvPr id="2" name="Rectangle 1">
            <a:extLst>
              <a:ext uri="{FF2B5EF4-FFF2-40B4-BE49-F238E27FC236}">
                <a16:creationId xmlns:a16="http://schemas.microsoft.com/office/drawing/2014/main" id="{0F6C8F34-CA1B-89C0-5573-F7FACDBBDFDC}"/>
              </a:ext>
            </a:extLst>
          </p:cNvPr>
          <p:cNvSpPr>
            <a:spLocks noChangeArrowheads="1"/>
          </p:cNvSpPr>
          <p:nvPr/>
        </p:nvSpPr>
        <p:spPr bwMode="auto">
          <a:xfrm>
            <a:off x="6732240" y="2565400"/>
            <a:ext cx="216093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GB" altLang="en-ES" sz="1600" dirty="0"/>
              <a:t>💭  Can you recover/</a:t>
            </a:r>
          </a:p>
          <a:p>
            <a:r>
              <a:rPr lang="en-GB" altLang="en-ES" sz="1600" dirty="0"/>
              <a:t>reproduce all qualitative and quantitative results obtained from your actual data?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B88A1B00-953F-8FC7-D944-BCC7EDE4C62B}"/>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Model validation: fit and simulate</a:t>
            </a:r>
          </a:p>
        </p:txBody>
      </p:sp>
      <p:pic>
        <p:nvPicPr>
          <p:cNvPr id="61442" name="Image 1" descr="FigureS3_params_gradients.png">
            <a:extLst>
              <a:ext uri="{FF2B5EF4-FFF2-40B4-BE49-F238E27FC236}">
                <a16:creationId xmlns:a16="http://schemas.microsoft.com/office/drawing/2014/main" id="{B429E8F7-641E-9C00-1176-C355AD5156C2}"/>
              </a:ext>
            </a:extLst>
          </p:cNvPr>
          <p:cNvPicPr>
            <a:picLocks noChangeAspect="1"/>
          </p:cNvPicPr>
          <p:nvPr/>
        </p:nvPicPr>
        <p:blipFill>
          <a:blip r:embed="rId3">
            <a:extLst>
              <a:ext uri="{28A0092B-C50C-407E-A947-70E740481C1C}">
                <a14:useLocalDpi xmlns:a14="http://schemas.microsoft.com/office/drawing/2010/main" val="0"/>
              </a:ext>
            </a:extLst>
          </a:blip>
          <a:srcRect t="54056" r="50745"/>
          <a:stretch>
            <a:fillRect/>
          </a:stretch>
        </p:blipFill>
        <p:spPr bwMode="auto">
          <a:xfrm>
            <a:off x="1116013" y="2997200"/>
            <a:ext cx="6229350"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ZoneTexte 4">
            <a:extLst>
              <a:ext uri="{FF2B5EF4-FFF2-40B4-BE49-F238E27FC236}">
                <a16:creationId xmlns:a16="http://schemas.microsoft.com/office/drawing/2014/main" id="{19B1D9F5-726D-8AC5-8F44-C3CAA9BA8F0B}"/>
              </a:ext>
            </a:extLst>
          </p:cNvPr>
          <p:cNvSpPr txBox="1"/>
          <p:nvPr/>
        </p:nvSpPr>
        <p:spPr>
          <a:xfrm>
            <a:off x="395288" y="1125538"/>
            <a:ext cx="8280400" cy="1477962"/>
          </a:xfrm>
          <a:prstGeom prst="rect">
            <a:avLst/>
          </a:prstGeom>
          <a:noFill/>
        </p:spPr>
        <p:txBody>
          <a:bodyPr>
            <a:spAutoFit/>
          </a:bodyPr>
          <a:lstStyle/>
          <a:p>
            <a:pPr>
              <a:defRPr/>
            </a:pPr>
            <a:endParaRPr lang="en-GB" dirty="0">
              <a:latin typeface="Arial" charset="0"/>
              <a:ea typeface="MS PGothic" charset="0"/>
              <a:cs typeface="MS PGothic" charset="0"/>
            </a:endParaRPr>
          </a:p>
          <a:p>
            <a:pPr marL="285750" indent="-285750">
              <a:buFont typeface="Wingdings" charset="2"/>
              <a:buChar char="ü"/>
              <a:defRPr/>
            </a:pPr>
            <a:r>
              <a:rPr lang="en-GB" dirty="0">
                <a:latin typeface="Arial" charset="0"/>
                <a:ea typeface="MS PGothic" charset="0"/>
                <a:cs typeface="MS PGothic" charset="0"/>
              </a:rPr>
              <a:t>Median split of participants with high and low hazard rate</a:t>
            </a:r>
          </a:p>
          <a:p>
            <a:pPr marL="285750" indent="-285750">
              <a:buFont typeface="Wingdings" charset="2"/>
              <a:buChar char="ü"/>
              <a:defRPr/>
            </a:pPr>
            <a:endParaRPr lang="en-GB" b="1" i="1" dirty="0">
              <a:latin typeface="Arial" charset="0"/>
              <a:ea typeface="MS PGothic" charset="0"/>
              <a:cs typeface="MS PGothic" charset="0"/>
            </a:endParaRPr>
          </a:p>
          <a:p>
            <a:pPr marL="285750" indent="-285750">
              <a:buFont typeface="Wingdings" charset="2"/>
              <a:buChar char="ü"/>
              <a:defRPr/>
            </a:pPr>
            <a:r>
              <a:rPr lang="en-GB" b="1" i="1" dirty="0">
                <a:latin typeface="Arial" charset="0"/>
                <a:ea typeface="MS PGothic" charset="0"/>
                <a:cs typeface="MS PGothic" charset="0"/>
              </a:rPr>
              <a:t>Verify that your parameter has the expected effects on </a:t>
            </a:r>
            <a:r>
              <a:rPr lang="en-GB" b="1" i="1" dirty="0" err="1">
                <a:latin typeface="Arial" charset="0"/>
                <a:ea typeface="MS PGothic" charset="0"/>
                <a:cs typeface="MS PGothic" charset="0"/>
              </a:rPr>
              <a:t>behavioral</a:t>
            </a:r>
            <a:r>
              <a:rPr lang="en-GB" b="1" i="1" dirty="0">
                <a:latin typeface="Arial" charset="0"/>
                <a:ea typeface="MS PGothic" charset="0"/>
                <a:cs typeface="MS PGothic" charset="0"/>
              </a:rPr>
              <a:t> signatures =&gt; Further validation for your model</a:t>
            </a:r>
          </a:p>
        </p:txBody>
      </p:sp>
      <p:sp>
        <p:nvSpPr>
          <p:cNvPr id="6" name="ZoneTexte 5">
            <a:extLst>
              <a:ext uri="{FF2B5EF4-FFF2-40B4-BE49-F238E27FC236}">
                <a16:creationId xmlns:a16="http://schemas.microsoft.com/office/drawing/2014/main" id="{69467EEB-7F4C-D898-E43B-FE08D8E570AF}"/>
              </a:ext>
            </a:extLst>
          </p:cNvPr>
          <p:cNvSpPr txBox="1"/>
          <p:nvPr/>
        </p:nvSpPr>
        <p:spPr>
          <a:xfrm>
            <a:off x="0" y="6308725"/>
            <a:ext cx="9144000" cy="369888"/>
          </a:xfrm>
          <a:prstGeom prst="rect">
            <a:avLst/>
          </a:prstGeom>
          <a:noFill/>
        </p:spPr>
        <p:txBody>
          <a:bodyPr>
            <a:spAutoFit/>
          </a:bodyPr>
          <a:lstStyle/>
          <a:p>
            <a:pPr algn="ctr">
              <a:defRPr/>
            </a:pPr>
            <a:r>
              <a:rPr lang="en-GB" dirty="0">
                <a:solidFill>
                  <a:schemeClr val="bg1">
                    <a:lumMod val="50000"/>
                  </a:schemeClr>
                </a:solidFill>
                <a:latin typeface="Arial" charset="0"/>
                <a:ea typeface="MS PGothic" charset="0"/>
                <a:cs typeface="MS PGothic" charset="0"/>
              </a:rPr>
              <a:t>Rouault et al, </a:t>
            </a:r>
            <a:r>
              <a:rPr lang="en-GB" i="1" dirty="0" err="1">
                <a:solidFill>
                  <a:schemeClr val="bg1">
                    <a:lumMod val="50000"/>
                  </a:schemeClr>
                </a:solidFill>
                <a:latin typeface="Arial" charset="0"/>
                <a:ea typeface="MS PGothic" charset="0"/>
                <a:cs typeface="MS PGothic" charset="0"/>
              </a:rPr>
              <a:t>eLife</a:t>
            </a:r>
            <a:r>
              <a:rPr lang="en-GB" dirty="0">
                <a:solidFill>
                  <a:schemeClr val="bg1">
                    <a:lumMod val="50000"/>
                  </a:schemeClr>
                </a:solidFill>
                <a:latin typeface="Arial" charset="0"/>
                <a:ea typeface="MS PGothic" charset="0"/>
                <a:cs typeface="MS PGothic" charset="0"/>
              </a:rPr>
              <a:t> (2022)</a:t>
            </a:r>
            <a:endParaRPr lang="en-GB" i="1" dirty="0">
              <a:solidFill>
                <a:schemeClr val="bg1">
                  <a:lumMod val="50000"/>
                </a:schemeClr>
              </a:solidFill>
              <a:latin typeface="Arial" charset="0"/>
              <a:ea typeface="MS PGothic" charset="0"/>
              <a:cs typeface="MS PGothic"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0BBDBDC3-5512-965F-4221-01CF4D7A2AF7}"/>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Parameter recovery</a:t>
            </a:r>
          </a:p>
        </p:txBody>
      </p:sp>
      <p:sp>
        <p:nvSpPr>
          <p:cNvPr id="3" name="ZoneTexte 2">
            <a:extLst>
              <a:ext uri="{FF2B5EF4-FFF2-40B4-BE49-F238E27FC236}">
                <a16:creationId xmlns:a16="http://schemas.microsoft.com/office/drawing/2014/main" id="{24CF8A3F-FCFE-CFE3-38F2-0A4D3D10748F}"/>
              </a:ext>
            </a:extLst>
          </p:cNvPr>
          <p:cNvSpPr txBox="1"/>
          <p:nvPr/>
        </p:nvSpPr>
        <p:spPr>
          <a:xfrm>
            <a:off x="0" y="6308725"/>
            <a:ext cx="9144000" cy="369888"/>
          </a:xfrm>
          <a:prstGeom prst="rect">
            <a:avLst/>
          </a:prstGeom>
          <a:noFill/>
        </p:spPr>
        <p:txBody>
          <a:bodyPr>
            <a:spAutoFit/>
          </a:bodyPr>
          <a:lstStyle/>
          <a:p>
            <a:pPr algn="ctr">
              <a:defRPr/>
            </a:pPr>
            <a:r>
              <a:rPr lang="en-GB" dirty="0" err="1">
                <a:solidFill>
                  <a:schemeClr val="bg1">
                    <a:lumMod val="50000"/>
                  </a:schemeClr>
                </a:solidFill>
                <a:latin typeface="Arial" charset="0"/>
                <a:ea typeface="MS PGothic" charset="0"/>
                <a:cs typeface="MS PGothic" charset="0"/>
              </a:rPr>
              <a:t>Palminteri</a:t>
            </a:r>
            <a:r>
              <a:rPr lang="en-GB" dirty="0">
                <a:solidFill>
                  <a:schemeClr val="bg1">
                    <a:lumMod val="50000"/>
                  </a:schemeClr>
                </a:solidFill>
                <a:latin typeface="Arial" charset="0"/>
                <a:ea typeface="MS PGothic" charset="0"/>
                <a:cs typeface="MS PGothic" charset="0"/>
              </a:rPr>
              <a:t>, </a:t>
            </a:r>
            <a:r>
              <a:rPr lang="en-GB" dirty="0" err="1">
                <a:solidFill>
                  <a:schemeClr val="bg1">
                    <a:lumMod val="50000"/>
                  </a:schemeClr>
                </a:solidFill>
                <a:latin typeface="Arial" charset="0"/>
                <a:ea typeface="MS PGothic" charset="0"/>
                <a:cs typeface="MS PGothic" charset="0"/>
              </a:rPr>
              <a:t>Wyart</a:t>
            </a:r>
            <a:r>
              <a:rPr lang="en-GB" dirty="0">
                <a:solidFill>
                  <a:schemeClr val="bg1">
                    <a:lumMod val="50000"/>
                  </a:schemeClr>
                </a:solidFill>
                <a:latin typeface="Arial" charset="0"/>
                <a:ea typeface="MS PGothic" charset="0"/>
                <a:cs typeface="MS PGothic" charset="0"/>
              </a:rPr>
              <a:t> &amp; </a:t>
            </a:r>
            <a:r>
              <a:rPr lang="en-GB" dirty="0" err="1">
                <a:solidFill>
                  <a:schemeClr val="bg1">
                    <a:lumMod val="50000"/>
                  </a:schemeClr>
                </a:solidFill>
                <a:latin typeface="Arial" charset="0"/>
                <a:ea typeface="MS PGothic" charset="0"/>
                <a:cs typeface="MS PGothic" charset="0"/>
              </a:rPr>
              <a:t>Koechlin</a:t>
            </a:r>
            <a:r>
              <a:rPr lang="en-GB" dirty="0">
                <a:solidFill>
                  <a:schemeClr val="bg1">
                    <a:lumMod val="50000"/>
                  </a:schemeClr>
                </a:solidFill>
                <a:latin typeface="Arial" charset="0"/>
                <a:ea typeface="MS PGothic" charset="0"/>
                <a:cs typeface="MS PGothic" charset="0"/>
              </a:rPr>
              <a:t> (2017) </a:t>
            </a:r>
            <a:r>
              <a:rPr lang="en-GB" i="1" dirty="0">
                <a:solidFill>
                  <a:schemeClr val="bg1">
                    <a:lumMod val="50000"/>
                  </a:schemeClr>
                </a:solidFill>
                <a:latin typeface="Arial" charset="0"/>
                <a:ea typeface="MS PGothic" charset="0"/>
                <a:cs typeface="MS PGothic" charset="0"/>
              </a:rPr>
              <a:t>TICS</a:t>
            </a:r>
            <a:r>
              <a:rPr lang="en-GB" dirty="0">
                <a:solidFill>
                  <a:schemeClr val="bg1">
                    <a:lumMod val="50000"/>
                  </a:schemeClr>
                </a:solidFill>
                <a:latin typeface="Arial" charset="0"/>
                <a:ea typeface="MS PGothic" charset="0"/>
                <a:cs typeface="MS PGothic" charset="0"/>
              </a:rPr>
              <a:t>; Wilson &amp; Collins (2019) </a:t>
            </a:r>
            <a:r>
              <a:rPr lang="en-GB" i="1" dirty="0" err="1">
                <a:solidFill>
                  <a:schemeClr val="bg1">
                    <a:lumMod val="50000"/>
                  </a:schemeClr>
                </a:solidFill>
                <a:latin typeface="Arial" charset="0"/>
                <a:ea typeface="MS PGothic" charset="0"/>
                <a:cs typeface="MS PGothic" charset="0"/>
              </a:rPr>
              <a:t>eLife</a:t>
            </a:r>
            <a:endParaRPr lang="en-GB" i="1" dirty="0">
              <a:solidFill>
                <a:schemeClr val="bg1">
                  <a:lumMod val="50000"/>
                </a:schemeClr>
              </a:solidFill>
              <a:latin typeface="Arial" charset="0"/>
              <a:ea typeface="MS PGothic" charset="0"/>
              <a:cs typeface="MS PGothic" charset="0"/>
            </a:endParaRPr>
          </a:p>
        </p:txBody>
      </p:sp>
      <p:sp>
        <p:nvSpPr>
          <p:cNvPr id="2" name="ZoneTexte 1">
            <a:extLst>
              <a:ext uri="{FF2B5EF4-FFF2-40B4-BE49-F238E27FC236}">
                <a16:creationId xmlns:a16="http://schemas.microsoft.com/office/drawing/2014/main" id="{8883E6AB-4965-B24B-F12C-97FE211D1E43}"/>
              </a:ext>
            </a:extLst>
          </p:cNvPr>
          <p:cNvSpPr txBox="1"/>
          <p:nvPr/>
        </p:nvSpPr>
        <p:spPr>
          <a:xfrm>
            <a:off x="755650" y="1700213"/>
            <a:ext cx="7632700" cy="1015663"/>
          </a:xfrm>
          <a:prstGeom prst="rect">
            <a:avLst/>
          </a:prstGeom>
          <a:noFill/>
        </p:spPr>
        <p:txBody>
          <a:bodyPr>
            <a:spAutoFit/>
          </a:bodyPr>
          <a:lstStyle/>
          <a:p>
            <a:pPr>
              <a:defRPr/>
            </a:pPr>
            <a:r>
              <a:rPr lang="en-GB" sz="2000" dirty="0">
                <a:latin typeface="Arial" charset="0"/>
                <a:ea typeface="MS PGothic" charset="0"/>
                <a:cs typeface="MS PGothic" charset="0"/>
              </a:rPr>
              <a:t>Check whether the fitting procedure gives meaningful parameter values in the best case scenario, that is, when fitting fake data where the “true” parameter values are known.</a:t>
            </a:r>
            <a:endParaRPr lang="en-GB" sz="2000" b="1" i="1" dirty="0">
              <a:latin typeface="Arial" charset="0"/>
              <a:ea typeface="MS PGothic" charset="0"/>
              <a:cs typeface="MS PGothic" charset="0"/>
            </a:endParaRPr>
          </a:p>
        </p:txBody>
      </p:sp>
      <p:sp>
        <p:nvSpPr>
          <p:cNvPr id="4" name="ZoneTexte 1">
            <a:extLst>
              <a:ext uri="{FF2B5EF4-FFF2-40B4-BE49-F238E27FC236}">
                <a16:creationId xmlns:a16="http://schemas.microsoft.com/office/drawing/2014/main" id="{6F50383A-2782-5E6A-58B8-BA91B659DF05}"/>
              </a:ext>
            </a:extLst>
          </p:cNvPr>
          <p:cNvSpPr txBox="1"/>
          <p:nvPr/>
        </p:nvSpPr>
        <p:spPr>
          <a:xfrm>
            <a:off x="755650" y="3179594"/>
            <a:ext cx="7632700" cy="923330"/>
          </a:xfrm>
          <a:prstGeom prst="rect">
            <a:avLst/>
          </a:prstGeom>
          <a:noFill/>
        </p:spPr>
        <p:txBody>
          <a:bodyPr>
            <a:spAutoFit/>
          </a:bodyPr>
          <a:lstStyle/>
          <a:p>
            <a:pPr>
              <a:defRPr/>
            </a:pPr>
            <a:r>
              <a:rPr lang="en-GB" dirty="0">
                <a:latin typeface="Arial" charset="0"/>
                <a:ea typeface="MS PGothic" charset="0"/>
                <a:cs typeface="MS PGothic" charset="0"/>
              </a:rPr>
              <a:t>	Why do we care?</a:t>
            </a:r>
          </a:p>
          <a:p>
            <a:pPr>
              <a:defRPr/>
            </a:pPr>
            <a:endParaRPr lang="en-GB" dirty="0">
              <a:latin typeface="Arial" charset="0"/>
              <a:ea typeface="MS PGothic" charset="0"/>
              <a:cs typeface="MS PGothic" charset="0"/>
            </a:endParaRPr>
          </a:p>
          <a:p>
            <a:pPr>
              <a:defRPr/>
            </a:pPr>
            <a:endParaRPr lang="en-GB" dirty="0">
              <a:latin typeface="Arial" charset="0"/>
              <a:ea typeface="MS PGothic" charset="0"/>
              <a:cs typeface="MS PGothic" charset="0"/>
            </a:endParaRPr>
          </a:p>
        </p:txBody>
      </p:sp>
      <p:sp>
        <p:nvSpPr>
          <p:cNvPr id="5" name="Rectangle 3">
            <a:extLst>
              <a:ext uri="{FF2B5EF4-FFF2-40B4-BE49-F238E27FC236}">
                <a16:creationId xmlns:a16="http://schemas.microsoft.com/office/drawing/2014/main" id="{3E6392D9-800D-5C58-0AD3-758A96A13953}"/>
              </a:ext>
            </a:extLst>
          </p:cNvPr>
          <p:cNvSpPr>
            <a:spLocks noChangeArrowheads="1"/>
          </p:cNvSpPr>
          <p:nvPr/>
        </p:nvSpPr>
        <p:spPr bwMode="auto">
          <a:xfrm>
            <a:off x="1116013" y="3100219"/>
            <a:ext cx="5969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ES" sz="3200"/>
              <a:t>🤷‍</a:t>
            </a:r>
            <a:endParaRPr lang="en-GB" altLang="en-ES" sz="3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F23B30B7-C375-0CE0-4DFE-DA8CDFD6F0D0}"/>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Parameter recovery</a:t>
            </a:r>
          </a:p>
        </p:txBody>
      </p:sp>
      <p:sp>
        <p:nvSpPr>
          <p:cNvPr id="3" name="ZoneTexte 2">
            <a:extLst>
              <a:ext uri="{FF2B5EF4-FFF2-40B4-BE49-F238E27FC236}">
                <a16:creationId xmlns:a16="http://schemas.microsoft.com/office/drawing/2014/main" id="{964F969C-536E-84E9-5E1B-2D44CA3F8424}"/>
              </a:ext>
            </a:extLst>
          </p:cNvPr>
          <p:cNvSpPr txBox="1"/>
          <p:nvPr/>
        </p:nvSpPr>
        <p:spPr>
          <a:xfrm>
            <a:off x="0" y="6308725"/>
            <a:ext cx="9144000" cy="369888"/>
          </a:xfrm>
          <a:prstGeom prst="rect">
            <a:avLst/>
          </a:prstGeom>
          <a:noFill/>
        </p:spPr>
        <p:txBody>
          <a:bodyPr>
            <a:spAutoFit/>
          </a:bodyPr>
          <a:lstStyle/>
          <a:p>
            <a:pPr algn="ctr">
              <a:defRPr/>
            </a:pPr>
            <a:r>
              <a:rPr lang="en-GB" dirty="0" err="1">
                <a:solidFill>
                  <a:schemeClr val="bg1">
                    <a:lumMod val="50000"/>
                  </a:schemeClr>
                </a:solidFill>
                <a:latin typeface="Arial" charset="0"/>
                <a:ea typeface="MS PGothic" charset="0"/>
                <a:cs typeface="MS PGothic" charset="0"/>
              </a:rPr>
              <a:t>Palminteri</a:t>
            </a:r>
            <a:r>
              <a:rPr lang="en-GB" dirty="0">
                <a:solidFill>
                  <a:schemeClr val="bg1">
                    <a:lumMod val="50000"/>
                  </a:schemeClr>
                </a:solidFill>
                <a:latin typeface="Arial" charset="0"/>
                <a:ea typeface="MS PGothic" charset="0"/>
                <a:cs typeface="MS PGothic" charset="0"/>
              </a:rPr>
              <a:t>, </a:t>
            </a:r>
            <a:r>
              <a:rPr lang="en-GB" dirty="0" err="1">
                <a:solidFill>
                  <a:schemeClr val="bg1">
                    <a:lumMod val="50000"/>
                  </a:schemeClr>
                </a:solidFill>
                <a:latin typeface="Arial" charset="0"/>
                <a:ea typeface="MS PGothic" charset="0"/>
                <a:cs typeface="MS PGothic" charset="0"/>
              </a:rPr>
              <a:t>Wyart</a:t>
            </a:r>
            <a:r>
              <a:rPr lang="en-GB" dirty="0">
                <a:solidFill>
                  <a:schemeClr val="bg1">
                    <a:lumMod val="50000"/>
                  </a:schemeClr>
                </a:solidFill>
                <a:latin typeface="Arial" charset="0"/>
                <a:ea typeface="MS PGothic" charset="0"/>
                <a:cs typeface="MS PGothic" charset="0"/>
              </a:rPr>
              <a:t> &amp; </a:t>
            </a:r>
            <a:r>
              <a:rPr lang="en-GB" dirty="0" err="1">
                <a:solidFill>
                  <a:schemeClr val="bg1">
                    <a:lumMod val="50000"/>
                  </a:schemeClr>
                </a:solidFill>
                <a:latin typeface="Arial" charset="0"/>
                <a:ea typeface="MS PGothic" charset="0"/>
                <a:cs typeface="MS PGothic" charset="0"/>
              </a:rPr>
              <a:t>Koechlin</a:t>
            </a:r>
            <a:r>
              <a:rPr lang="en-GB" dirty="0">
                <a:solidFill>
                  <a:schemeClr val="bg1">
                    <a:lumMod val="50000"/>
                  </a:schemeClr>
                </a:solidFill>
                <a:latin typeface="Arial" charset="0"/>
                <a:ea typeface="MS PGothic" charset="0"/>
                <a:cs typeface="MS PGothic" charset="0"/>
              </a:rPr>
              <a:t> (2017) </a:t>
            </a:r>
            <a:r>
              <a:rPr lang="en-GB" i="1" dirty="0">
                <a:solidFill>
                  <a:schemeClr val="bg1">
                    <a:lumMod val="50000"/>
                  </a:schemeClr>
                </a:solidFill>
                <a:latin typeface="Arial" charset="0"/>
                <a:ea typeface="MS PGothic" charset="0"/>
                <a:cs typeface="MS PGothic" charset="0"/>
              </a:rPr>
              <a:t>TICS</a:t>
            </a:r>
            <a:r>
              <a:rPr lang="en-GB" dirty="0">
                <a:solidFill>
                  <a:schemeClr val="bg1">
                    <a:lumMod val="50000"/>
                  </a:schemeClr>
                </a:solidFill>
                <a:latin typeface="Arial" charset="0"/>
                <a:ea typeface="MS PGothic" charset="0"/>
                <a:cs typeface="MS PGothic" charset="0"/>
              </a:rPr>
              <a:t>; Wilson &amp; Collins (2019) </a:t>
            </a:r>
            <a:r>
              <a:rPr lang="en-GB" i="1" dirty="0" err="1">
                <a:solidFill>
                  <a:schemeClr val="bg1">
                    <a:lumMod val="50000"/>
                  </a:schemeClr>
                </a:solidFill>
                <a:latin typeface="Arial" charset="0"/>
                <a:ea typeface="MS PGothic" charset="0"/>
                <a:cs typeface="MS PGothic" charset="0"/>
              </a:rPr>
              <a:t>eLife</a:t>
            </a:r>
            <a:endParaRPr lang="en-GB" i="1" dirty="0">
              <a:solidFill>
                <a:schemeClr val="bg1">
                  <a:lumMod val="50000"/>
                </a:schemeClr>
              </a:solidFill>
              <a:latin typeface="Arial" charset="0"/>
              <a:ea typeface="MS PGothic" charset="0"/>
              <a:cs typeface="MS PGothic" charset="0"/>
            </a:endParaRPr>
          </a:p>
        </p:txBody>
      </p:sp>
      <p:sp>
        <p:nvSpPr>
          <p:cNvPr id="2" name="ZoneTexte 1">
            <a:extLst>
              <a:ext uri="{FF2B5EF4-FFF2-40B4-BE49-F238E27FC236}">
                <a16:creationId xmlns:a16="http://schemas.microsoft.com/office/drawing/2014/main" id="{49711B84-767D-C9EF-44B7-569C40FDB5AF}"/>
              </a:ext>
            </a:extLst>
          </p:cNvPr>
          <p:cNvSpPr txBox="1"/>
          <p:nvPr/>
        </p:nvSpPr>
        <p:spPr>
          <a:xfrm>
            <a:off x="755650" y="1700213"/>
            <a:ext cx="7632700" cy="4246562"/>
          </a:xfrm>
          <a:prstGeom prst="rect">
            <a:avLst/>
          </a:prstGeom>
          <a:noFill/>
        </p:spPr>
        <p:txBody>
          <a:bodyPr>
            <a:spAutoFit/>
          </a:bodyPr>
          <a:lstStyle/>
          <a:p>
            <a:pPr>
              <a:defRPr/>
            </a:pPr>
            <a:r>
              <a:rPr lang="en-GB" dirty="0">
                <a:latin typeface="Arial" charset="0"/>
                <a:ea typeface="MS PGothic" charset="0"/>
                <a:cs typeface="MS PGothic" charset="0"/>
              </a:rPr>
              <a:t>	Why do we care?</a:t>
            </a:r>
          </a:p>
          <a:p>
            <a:pPr>
              <a:defRPr/>
            </a:pPr>
            <a:endParaRPr lang="en-GB" dirty="0">
              <a:latin typeface="Arial" charset="0"/>
              <a:ea typeface="MS PGothic" charset="0"/>
              <a:cs typeface="MS PGothic" charset="0"/>
            </a:endParaRPr>
          </a:p>
          <a:p>
            <a:pPr marL="285750" indent="-285750">
              <a:buFont typeface="Wingdings" charset="2"/>
              <a:buChar char="ü"/>
              <a:defRPr/>
            </a:pPr>
            <a:endParaRPr lang="en-GB" dirty="0">
              <a:latin typeface="Arial" charset="0"/>
              <a:ea typeface="MS PGothic" charset="0"/>
              <a:cs typeface="MS PGothic" charset="0"/>
            </a:endParaRPr>
          </a:p>
          <a:p>
            <a:pPr marL="285750" indent="-285750">
              <a:buFont typeface="Wingdings" charset="2"/>
              <a:buChar char="ü"/>
              <a:defRPr/>
            </a:pPr>
            <a:r>
              <a:rPr lang="en-GB" dirty="0">
                <a:latin typeface="Arial" charset="0"/>
                <a:ea typeface="MS PGothic" charset="0"/>
                <a:cs typeface="MS PGothic" charset="0"/>
              </a:rPr>
              <a:t>We want to avoid a biased fitting procedure</a:t>
            </a:r>
          </a:p>
          <a:p>
            <a:pPr marL="285750" indent="-285750">
              <a:buFont typeface="Wingdings" charset="2"/>
              <a:buChar char="ü"/>
              <a:defRPr/>
            </a:pPr>
            <a:endParaRPr lang="en-GB" dirty="0">
              <a:latin typeface="Arial" charset="0"/>
              <a:ea typeface="MS PGothic" charset="0"/>
              <a:cs typeface="MS PGothic" charset="0"/>
            </a:endParaRPr>
          </a:p>
          <a:p>
            <a:pPr marL="285750" indent="-285750">
              <a:buFont typeface="Wingdings" charset="2"/>
              <a:buChar char="ü"/>
              <a:defRPr/>
            </a:pPr>
            <a:r>
              <a:rPr lang="en-GB" dirty="0">
                <a:latin typeface="Arial" charset="0"/>
                <a:ea typeface="MS PGothic" charset="0"/>
                <a:cs typeface="MS PGothic" charset="0"/>
              </a:rPr>
              <a:t>We want to avoid parameter roles overlapping with each other, capturing similar shares of the variance</a:t>
            </a:r>
          </a:p>
          <a:p>
            <a:pPr marL="285750" indent="-285750">
              <a:buFont typeface="Wingdings" charset="2"/>
              <a:buChar char="ü"/>
              <a:defRPr/>
            </a:pPr>
            <a:endParaRPr lang="en-GB" dirty="0">
              <a:latin typeface="Arial" charset="0"/>
              <a:ea typeface="MS PGothic" charset="0"/>
              <a:cs typeface="MS PGothic" charset="0"/>
            </a:endParaRPr>
          </a:p>
          <a:p>
            <a:pPr marL="285750" indent="-285750">
              <a:buFont typeface="Wingdings" charset="2"/>
              <a:buChar char="ü"/>
              <a:defRPr/>
            </a:pPr>
            <a:r>
              <a:rPr lang="en-GB" dirty="0">
                <a:latin typeface="Arial" charset="0"/>
                <a:ea typeface="MS PGothic" charset="0"/>
                <a:cs typeface="MS PGothic" charset="0"/>
              </a:rPr>
              <a:t>We want each parameter to be </a:t>
            </a:r>
            <a:r>
              <a:rPr lang="en-GB" b="1" i="1" dirty="0">
                <a:latin typeface="Arial" charset="0"/>
                <a:ea typeface="MS PGothic" charset="0"/>
                <a:cs typeface="MS PGothic" charset="0"/>
              </a:rPr>
              <a:t>identifiable</a:t>
            </a:r>
          </a:p>
          <a:p>
            <a:pPr marL="285750" indent="-285750">
              <a:buFont typeface="Wingdings" charset="2"/>
              <a:buChar char="ü"/>
              <a:defRPr/>
            </a:pPr>
            <a:endParaRPr lang="en-GB" b="1" i="1" dirty="0">
              <a:latin typeface="Arial" charset="0"/>
              <a:ea typeface="MS PGothic" charset="0"/>
              <a:cs typeface="MS PGothic" charset="0"/>
            </a:endParaRPr>
          </a:p>
          <a:p>
            <a:pPr marL="285750" indent="-285750">
              <a:buFont typeface="Wingdings" charset="2"/>
              <a:buChar char="ü"/>
              <a:defRPr/>
            </a:pPr>
            <a:r>
              <a:rPr lang="en-GB" b="1" i="1" dirty="0">
                <a:latin typeface="Arial" charset="0"/>
                <a:ea typeface="MS PGothic" charset="0"/>
                <a:cs typeface="MS PGothic" charset="0"/>
              </a:rPr>
              <a:t>Under these conditions we will be able to interpret the meaning of each of the parameters</a:t>
            </a:r>
          </a:p>
          <a:p>
            <a:pPr marL="285750" indent="-285750">
              <a:buFont typeface="Wingdings" charset="2"/>
              <a:buChar char="ü"/>
              <a:defRPr/>
            </a:pPr>
            <a:endParaRPr lang="en-GB" b="1" i="1" dirty="0">
              <a:latin typeface="Arial" charset="0"/>
              <a:ea typeface="MS PGothic" charset="0"/>
              <a:cs typeface="MS PGothic" charset="0"/>
            </a:endParaRPr>
          </a:p>
          <a:p>
            <a:pPr marL="285750" indent="-285750">
              <a:buFont typeface="Wingdings" charset="2"/>
              <a:buChar char="ü"/>
              <a:defRPr/>
            </a:pPr>
            <a:r>
              <a:rPr lang="en-GB" dirty="0">
                <a:latin typeface="Arial" charset="0"/>
                <a:ea typeface="MS PGothic" charset="0"/>
                <a:cs typeface="MS PGothic" charset="0"/>
              </a:rPr>
              <a:t>And potentially to interpret their different value in different conditions or under different treatment groups</a:t>
            </a:r>
          </a:p>
        </p:txBody>
      </p:sp>
      <p:sp>
        <p:nvSpPr>
          <p:cNvPr id="71684" name="Rectangle 3">
            <a:extLst>
              <a:ext uri="{FF2B5EF4-FFF2-40B4-BE49-F238E27FC236}">
                <a16:creationId xmlns:a16="http://schemas.microsoft.com/office/drawing/2014/main" id="{4B850935-063A-4050-4B3F-C25C2EA0905F}"/>
              </a:ext>
            </a:extLst>
          </p:cNvPr>
          <p:cNvSpPr>
            <a:spLocks noChangeArrowheads="1"/>
          </p:cNvSpPr>
          <p:nvPr/>
        </p:nvSpPr>
        <p:spPr bwMode="auto">
          <a:xfrm>
            <a:off x="1116013" y="1620838"/>
            <a:ext cx="5969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ES" sz="3200"/>
              <a:t>🤷‍</a:t>
            </a:r>
            <a:endParaRPr lang="en-GB" altLang="en-ES" sz="32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F194B11B-1944-9BC7-199B-7534BBA79118}"/>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Parameter recovery</a:t>
            </a:r>
          </a:p>
        </p:txBody>
      </p:sp>
      <p:sp>
        <p:nvSpPr>
          <p:cNvPr id="3" name="ZoneTexte 2">
            <a:extLst>
              <a:ext uri="{FF2B5EF4-FFF2-40B4-BE49-F238E27FC236}">
                <a16:creationId xmlns:a16="http://schemas.microsoft.com/office/drawing/2014/main" id="{57B48940-5B8E-3983-D594-BB90753D0F36}"/>
              </a:ext>
            </a:extLst>
          </p:cNvPr>
          <p:cNvSpPr txBox="1"/>
          <p:nvPr/>
        </p:nvSpPr>
        <p:spPr>
          <a:xfrm>
            <a:off x="0" y="6308725"/>
            <a:ext cx="9144000" cy="369888"/>
          </a:xfrm>
          <a:prstGeom prst="rect">
            <a:avLst/>
          </a:prstGeom>
          <a:noFill/>
        </p:spPr>
        <p:txBody>
          <a:bodyPr>
            <a:spAutoFit/>
          </a:bodyPr>
          <a:lstStyle/>
          <a:p>
            <a:pPr algn="ctr">
              <a:defRPr/>
            </a:pPr>
            <a:r>
              <a:rPr lang="en-GB" dirty="0" err="1">
                <a:solidFill>
                  <a:schemeClr val="bg1">
                    <a:lumMod val="50000"/>
                  </a:schemeClr>
                </a:solidFill>
                <a:latin typeface="Arial" charset="0"/>
                <a:ea typeface="MS PGothic" charset="0"/>
                <a:cs typeface="MS PGothic" charset="0"/>
              </a:rPr>
              <a:t>Palminteri</a:t>
            </a:r>
            <a:r>
              <a:rPr lang="en-GB" dirty="0">
                <a:solidFill>
                  <a:schemeClr val="bg1">
                    <a:lumMod val="50000"/>
                  </a:schemeClr>
                </a:solidFill>
                <a:latin typeface="Arial" charset="0"/>
                <a:ea typeface="MS PGothic" charset="0"/>
                <a:cs typeface="MS PGothic" charset="0"/>
              </a:rPr>
              <a:t>, </a:t>
            </a:r>
            <a:r>
              <a:rPr lang="en-GB" dirty="0" err="1">
                <a:solidFill>
                  <a:schemeClr val="bg1">
                    <a:lumMod val="50000"/>
                  </a:schemeClr>
                </a:solidFill>
                <a:latin typeface="Arial" charset="0"/>
                <a:ea typeface="MS PGothic" charset="0"/>
                <a:cs typeface="MS PGothic" charset="0"/>
              </a:rPr>
              <a:t>Wyart</a:t>
            </a:r>
            <a:r>
              <a:rPr lang="en-GB" dirty="0">
                <a:solidFill>
                  <a:schemeClr val="bg1">
                    <a:lumMod val="50000"/>
                  </a:schemeClr>
                </a:solidFill>
                <a:latin typeface="Arial" charset="0"/>
                <a:ea typeface="MS PGothic" charset="0"/>
                <a:cs typeface="MS PGothic" charset="0"/>
              </a:rPr>
              <a:t> &amp; </a:t>
            </a:r>
            <a:r>
              <a:rPr lang="en-GB" dirty="0" err="1">
                <a:solidFill>
                  <a:schemeClr val="bg1">
                    <a:lumMod val="50000"/>
                  </a:schemeClr>
                </a:solidFill>
                <a:latin typeface="Arial" charset="0"/>
                <a:ea typeface="MS PGothic" charset="0"/>
                <a:cs typeface="MS PGothic" charset="0"/>
              </a:rPr>
              <a:t>Koechlin</a:t>
            </a:r>
            <a:r>
              <a:rPr lang="en-GB" dirty="0">
                <a:solidFill>
                  <a:schemeClr val="bg1">
                    <a:lumMod val="50000"/>
                  </a:schemeClr>
                </a:solidFill>
                <a:latin typeface="Arial" charset="0"/>
                <a:ea typeface="MS PGothic" charset="0"/>
                <a:cs typeface="MS PGothic" charset="0"/>
              </a:rPr>
              <a:t> (2017) </a:t>
            </a:r>
            <a:r>
              <a:rPr lang="en-GB" i="1" dirty="0">
                <a:solidFill>
                  <a:schemeClr val="bg1">
                    <a:lumMod val="50000"/>
                  </a:schemeClr>
                </a:solidFill>
                <a:latin typeface="Arial" charset="0"/>
                <a:ea typeface="MS PGothic" charset="0"/>
                <a:cs typeface="MS PGothic" charset="0"/>
              </a:rPr>
              <a:t>TICS</a:t>
            </a:r>
            <a:r>
              <a:rPr lang="en-GB" dirty="0">
                <a:solidFill>
                  <a:schemeClr val="bg1">
                    <a:lumMod val="50000"/>
                  </a:schemeClr>
                </a:solidFill>
                <a:latin typeface="Arial" charset="0"/>
                <a:ea typeface="MS PGothic" charset="0"/>
                <a:cs typeface="MS PGothic" charset="0"/>
              </a:rPr>
              <a:t>; Wilson &amp; Collins (2019) </a:t>
            </a:r>
            <a:r>
              <a:rPr lang="en-GB" i="1" dirty="0" err="1">
                <a:solidFill>
                  <a:schemeClr val="bg1">
                    <a:lumMod val="50000"/>
                  </a:schemeClr>
                </a:solidFill>
                <a:latin typeface="Arial" charset="0"/>
                <a:ea typeface="MS PGothic" charset="0"/>
                <a:cs typeface="MS PGothic" charset="0"/>
              </a:rPr>
              <a:t>eLife</a:t>
            </a:r>
            <a:endParaRPr lang="en-GB" i="1" dirty="0">
              <a:solidFill>
                <a:schemeClr val="bg1">
                  <a:lumMod val="50000"/>
                </a:schemeClr>
              </a:solidFill>
              <a:latin typeface="Arial" charset="0"/>
              <a:ea typeface="MS PGothic" charset="0"/>
              <a:cs typeface="MS PGothic" charset="0"/>
            </a:endParaRPr>
          </a:p>
        </p:txBody>
      </p:sp>
      <p:sp>
        <p:nvSpPr>
          <p:cNvPr id="2" name="ZoneTexte 1">
            <a:extLst>
              <a:ext uri="{FF2B5EF4-FFF2-40B4-BE49-F238E27FC236}">
                <a16:creationId xmlns:a16="http://schemas.microsoft.com/office/drawing/2014/main" id="{25984D76-9FD1-6E17-7226-61705B5ACF18}"/>
              </a:ext>
            </a:extLst>
          </p:cNvPr>
          <p:cNvSpPr txBox="1"/>
          <p:nvPr/>
        </p:nvSpPr>
        <p:spPr>
          <a:xfrm>
            <a:off x="755650" y="1700213"/>
            <a:ext cx="7704138" cy="4247317"/>
          </a:xfrm>
          <a:prstGeom prst="rect">
            <a:avLst/>
          </a:prstGeom>
          <a:noFill/>
        </p:spPr>
        <p:txBody>
          <a:bodyPr>
            <a:spAutoFit/>
          </a:bodyPr>
          <a:lstStyle/>
          <a:p>
            <a:pPr>
              <a:defRPr/>
            </a:pPr>
            <a:r>
              <a:rPr lang="en-GB" dirty="0">
                <a:latin typeface="Arial" charset="0"/>
                <a:ea typeface="MS PGothic" charset="0"/>
                <a:cs typeface="MS PGothic" charset="0"/>
              </a:rPr>
              <a:t>1. Simulate fake data with different values of parameters (e.g., learning noise, choice temperature)</a:t>
            </a:r>
          </a:p>
          <a:p>
            <a:pPr>
              <a:defRPr/>
            </a:pPr>
            <a:endParaRPr lang="en-GB" dirty="0">
              <a:latin typeface="Arial" charset="0"/>
              <a:ea typeface="MS PGothic" charset="0"/>
              <a:cs typeface="MS PGothic" charset="0"/>
            </a:endParaRPr>
          </a:p>
          <a:p>
            <a:pPr marL="668338" indent="-279400">
              <a:defRPr/>
            </a:pPr>
            <a:r>
              <a:rPr lang="en-GB" dirty="0">
                <a:latin typeface="Arial" charset="0"/>
                <a:ea typeface="MS PGothic" charset="0"/>
                <a:cs typeface="MS PGothic" charset="0"/>
              </a:rPr>
              <a:t>When choosing the range of parameter values, make sure that you are covering the parameter regime of interest for your experiment!</a:t>
            </a:r>
          </a:p>
          <a:p>
            <a:pPr marL="668338" indent="-279400">
              <a:buFont typeface="Arial"/>
              <a:buChar char="•"/>
              <a:defRPr/>
            </a:pPr>
            <a:r>
              <a:rPr lang="en-GB" dirty="0">
                <a:latin typeface="Arial" charset="0"/>
                <a:ea typeface="MS PGothic" charset="0"/>
                <a:cs typeface="MS PGothic" charset="0"/>
              </a:rPr>
              <a:t>Either sweep across the whole parameter space</a:t>
            </a:r>
          </a:p>
          <a:p>
            <a:pPr marL="668338" indent="-279400">
              <a:buFont typeface="Arial"/>
              <a:buChar char="•"/>
              <a:defRPr/>
            </a:pPr>
            <a:r>
              <a:rPr lang="en-GB" dirty="0">
                <a:latin typeface="Arial" charset="0"/>
                <a:ea typeface="MS PGothic" charset="0"/>
                <a:cs typeface="MS PGothic" charset="0"/>
              </a:rPr>
              <a:t>Or focus on the space of interest regarding your best-fitting parameters</a:t>
            </a:r>
          </a:p>
          <a:p>
            <a:pPr>
              <a:defRPr/>
            </a:pPr>
            <a:endParaRPr lang="en-GB" dirty="0">
              <a:latin typeface="Arial" charset="0"/>
              <a:ea typeface="MS PGothic" charset="0"/>
              <a:cs typeface="MS PGothic" charset="0"/>
            </a:endParaRPr>
          </a:p>
          <a:p>
            <a:pPr>
              <a:defRPr/>
            </a:pPr>
            <a:r>
              <a:rPr lang="en-GB" dirty="0">
                <a:latin typeface="Arial" charset="0"/>
                <a:ea typeface="MS PGothic" charset="0"/>
                <a:cs typeface="MS PGothic" charset="0"/>
              </a:rPr>
              <a:t>2. Estimate the values of the parameters from your simulated data</a:t>
            </a:r>
          </a:p>
          <a:p>
            <a:pPr>
              <a:defRPr/>
            </a:pPr>
            <a:endParaRPr lang="en-GB" dirty="0">
              <a:latin typeface="Arial" charset="0"/>
              <a:ea typeface="MS PGothic" charset="0"/>
              <a:cs typeface="MS PGothic" charset="0"/>
            </a:endParaRPr>
          </a:p>
          <a:p>
            <a:pPr>
              <a:defRPr/>
            </a:pPr>
            <a:r>
              <a:rPr lang="en-GB" dirty="0">
                <a:latin typeface="Arial" charset="0"/>
                <a:ea typeface="MS PGothic" charset="0"/>
                <a:cs typeface="MS PGothic" charset="0"/>
              </a:rPr>
              <a:t>3. Compare the recovered parameters to their true values</a:t>
            </a:r>
            <a:br>
              <a:rPr lang="en-GB" dirty="0">
                <a:latin typeface="Arial" charset="0"/>
                <a:ea typeface="MS PGothic" charset="0"/>
                <a:cs typeface="MS PGothic" charset="0"/>
              </a:rPr>
            </a:br>
            <a:r>
              <a:rPr lang="en-GB" dirty="0">
                <a:latin typeface="Arial" charset="0"/>
                <a:ea typeface="MS PGothic" charset="0"/>
                <a:cs typeface="MS PGothic" charset="0"/>
              </a:rPr>
              <a:t>(should be highly correlated without bias)</a:t>
            </a:r>
          </a:p>
          <a:p>
            <a:pPr>
              <a:defRPr/>
            </a:pPr>
            <a:endParaRPr lang="en-GB" dirty="0">
              <a:latin typeface="Arial" charset="0"/>
              <a:ea typeface="MS PGothic" charset="0"/>
              <a:cs typeface="MS PGothic" charset="0"/>
            </a:endParaRPr>
          </a:p>
          <a:p>
            <a:pPr>
              <a:defRPr/>
            </a:pPr>
            <a:r>
              <a:rPr lang="en-GB" dirty="0">
                <a:latin typeface="Arial" charset="0"/>
                <a:ea typeface="MS PGothic" charset="0"/>
                <a:cs typeface="MS PGothic" charset="0"/>
              </a:rPr>
              <a:t>Are their bugs in your code? Is the experiment underpowered?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369E0C8E-7B16-50C3-C9D2-883181947674}"/>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The plan for the next 120 minutes</a:t>
            </a:r>
          </a:p>
        </p:txBody>
      </p:sp>
      <p:sp>
        <p:nvSpPr>
          <p:cNvPr id="23554" name="Shape 23">
            <a:extLst>
              <a:ext uri="{FF2B5EF4-FFF2-40B4-BE49-F238E27FC236}">
                <a16:creationId xmlns:a16="http://schemas.microsoft.com/office/drawing/2014/main" id="{4D7978AC-B0E1-7F5E-4577-458C898F1C8C}"/>
              </a:ext>
            </a:extLst>
          </p:cNvPr>
          <p:cNvSpPr txBox="1">
            <a:spLocks/>
          </p:cNvSpPr>
          <p:nvPr/>
        </p:nvSpPr>
        <p:spPr bwMode="auto">
          <a:xfrm>
            <a:off x="323850" y="1773238"/>
            <a:ext cx="8496300" cy="4248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spcBef>
                <a:spcPct val="20000"/>
              </a:spcBef>
              <a:buFontTx/>
              <a:buChar char="•"/>
              <a:defRPr/>
            </a:pPr>
            <a:r>
              <a:rPr lang="en-GB" sz="2800" dirty="0">
                <a:solidFill>
                  <a:schemeClr val="accent6">
                    <a:lumMod val="75000"/>
                    <a:lumOff val="25000"/>
                  </a:schemeClr>
                </a:solidFill>
                <a:cs typeface="Arial" charset="0"/>
              </a:rPr>
              <a:t>Parameter estimation</a:t>
            </a:r>
          </a:p>
          <a:p>
            <a:pPr lvl="1">
              <a:spcBef>
                <a:spcPct val="20000"/>
              </a:spcBef>
              <a:buFontTx/>
              <a:buChar char="•"/>
              <a:defRPr/>
            </a:pPr>
            <a:r>
              <a:rPr lang="en-GB" sz="2800" dirty="0">
                <a:cs typeface="Arial" charset="0"/>
              </a:rPr>
              <a:t>Model fitting as an optimization problem</a:t>
            </a:r>
            <a:endParaRPr lang="en-GB" sz="2800" dirty="0">
              <a:solidFill>
                <a:srgbClr val="008DBB"/>
              </a:solidFill>
              <a:cs typeface="Arial" charset="0"/>
            </a:endParaRPr>
          </a:p>
          <a:p>
            <a:pPr>
              <a:spcBef>
                <a:spcPct val="20000"/>
              </a:spcBef>
              <a:buFontTx/>
              <a:buChar char="•"/>
              <a:defRPr/>
            </a:pPr>
            <a:r>
              <a:rPr lang="en-GB" sz="2800" dirty="0">
                <a:solidFill>
                  <a:srgbClr val="008DBB"/>
                </a:solidFill>
                <a:cs typeface="Arial" charset="0"/>
              </a:rPr>
              <a:t>Model validation </a:t>
            </a:r>
          </a:p>
          <a:p>
            <a:pPr lvl="1">
              <a:spcBef>
                <a:spcPct val="20000"/>
              </a:spcBef>
              <a:buFontTx/>
              <a:buChar char="•"/>
              <a:defRPr/>
            </a:pPr>
            <a:r>
              <a:rPr lang="en-GB" sz="2800" dirty="0">
                <a:cs typeface="Arial" charset="0"/>
              </a:rPr>
              <a:t>Does the model capture the data?</a:t>
            </a:r>
          </a:p>
          <a:p>
            <a:pPr>
              <a:spcBef>
                <a:spcPct val="20000"/>
              </a:spcBef>
              <a:buFont typeface="Arial"/>
              <a:buChar char="•"/>
              <a:defRPr/>
            </a:pPr>
            <a:r>
              <a:rPr lang="en-GB" sz="2800" dirty="0">
                <a:solidFill>
                  <a:schemeClr val="accent6">
                    <a:lumMod val="75000"/>
                    <a:lumOff val="25000"/>
                  </a:schemeClr>
                </a:solidFill>
                <a:cs typeface="Arial" charset="0"/>
              </a:rPr>
              <a:t>Parameter recovery</a:t>
            </a:r>
          </a:p>
          <a:p>
            <a:pPr lvl="1">
              <a:spcBef>
                <a:spcPct val="20000"/>
              </a:spcBef>
              <a:buFont typeface="Arial"/>
              <a:buChar char="•"/>
              <a:defRPr/>
            </a:pPr>
            <a:r>
              <a:rPr lang="en-GB" sz="2800" dirty="0">
                <a:cs typeface="Arial" charset="0"/>
              </a:rPr>
              <a:t>Simulate, simulate, simulate!</a:t>
            </a:r>
            <a:endParaRPr lang="en-GB" sz="2800" dirty="0">
              <a:solidFill>
                <a:schemeClr val="accent6">
                  <a:lumMod val="75000"/>
                  <a:lumOff val="25000"/>
                </a:schemeClr>
              </a:solidFill>
              <a:cs typeface="Arial" charset="0"/>
            </a:endParaRPr>
          </a:p>
          <a:p>
            <a:pPr>
              <a:spcBef>
                <a:spcPct val="20000"/>
              </a:spcBef>
              <a:buFont typeface="Arial"/>
              <a:buChar char="•"/>
              <a:defRPr/>
            </a:pPr>
            <a:r>
              <a:rPr lang="en-GB" sz="2800" dirty="0">
                <a:solidFill>
                  <a:schemeClr val="accent6">
                    <a:lumMod val="75000"/>
                    <a:lumOff val="25000"/>
                  </a:schemeClr>
                </a:solidFill>
                <a:cs typeface="Arial" charset="0"/>
              </a:rPr>
              <a:t>Parameter uncertainty</a:t>
            </a:r>
          </a:p>
          <a:p>
            <a:pPr lvl="1">
              <a:spcBef>
                <a:spcPct val="20000"/>
              </a:spcBef>
              <a:buFont typeface="Arial"/>
              <a:buChar char="•"/>
              <a:defRPr/>
            </a:pPr>
            <a:r>
              <a:rPr lang="en-GB" sz="2800" dirty="0">
                <a:cs typeface="Arial" charset="0"/>
              </a:rPr>
              <a:t>Bootstrapping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9FBA13-FEEE-C022-7E59-A535403DD647}"/>
              </a:ext>
            </a:extLst>
          </p:cNvPr>
          <p:cNvPicPr>
            <a:picLocks noChangeAspect="1"/>
          </p:cNvPicPr>
          <p:nvPr/>
        </p:nvPicPr>
        <p:blipFill>
          <a:blip r:embed="rId3"/>
          <a:stretch>
            <a:fillRect/>
          </a:stretch>
        </p:blipFill>
        <p:spPr>
          <a:xfrm>
            <a:off x="113804" y="1175854"/>
            <a:ext cx="8202612" cy="4989450"/>
          </a:xfrm>
          <a:prstGeom prst="rect">
            <a:avLst/>
          </a:prstGeom>
        </p:spPr>
      </p:pic>
      <p:sp>
        <p:nvSpPr>
          <p:cNvPr id="42" name="Rectangle 7">
            <a:extLst>
              <a:ext uri="{FF2B5EF4-FFF2-40B4-BE49-F238E27FC236}">
                <a16:creationId xmlns:a16="http://schemas.microsoft.com/office/drawing/2014/main" id="{3EED2506-0099-E80D-5607-4E44F2D3F7B3}"/>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Example parameter recovery</a:t>
            </a:r>
          </a:p>
        </p:txBody>
      </p:sp>
      <p:pic>
        <p:nvPicPr>
          <p:cNvPr id="75789" name="Image 46" descr="Figure4_model_schema_params.pdf">
            <a:extLst>
              <a:ext uri="{FF2B5EF4-FFF2-40B4-BE49-F238E27FC236}">
                <a16:creationId xmlns:a16="http://schemas.microsoft.com/office/drawing/2014/main" id="{6A4822DF-5993-D34E-C82A-50080BB01F2F}"/>
              </a:ext>
            </a:extLst>
          </p:cNvPr>
          <p:cNvPicPr>
            <a:picLocks noChangeAspect="1"/>
          </p:cNvPicPr>
          <p:nvPr/>
        </p:nvPicPr>
        <p:blipFill>
          <a:blip r:embed="rId4">
            <a:extLst>
              <a:ext uri="{28A0092B-C50C-407E-A947-70E740481C1C}">
                <a14:useLocalDpi xmlns:a14="http://schemas.microsoft.com/office/drawing/2010/main" val="0"/>
              </a:ext>
            </a:extLst>
          </a:blip>
          <a:srcRect t="54774" r="59869"/>
          <a:stretch>
            <a:fillRect/>
          </a:stretch>
        </p:blipFill>
        <p:spPr bwMode="auto">
          <a:xfrm>
            <a:off x="6443663" y="3922713"/>
            <a:ext cx="2374900"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ZoneTexte 42">
            <a:extLst>
              <a:ext uri="{FF2B5EF4-FFF2-40B4-BE49-F238E27FC236}">
                <a16:creationId xmlns:a16="http://schemas.microsoft.com/office/drawing/2014/main" id="{5A948452-53C7-E4A3-B686-F558EE41D17E}"/>
              </a:ext>
            </a:extLst>
          </p:cNvPr>
          <p:cNvSpPr txBox="1"/>
          <p:nvPr/>
        </p:nvSpPr>
        <p:spPr>
          <a:xfrm>
            <a:off x="0" y="6308725"/>
            <a:ext cx="9144000" cy="369888"/>
          </a:xfrm>
          <a:prstGeom prst="rect">
            <a:avLst/>
          </a:prstGeom>
          <a:noFill/>
        </p:spPr>
        <p:txBody>
          <a:bodyPr>
            <a:spAutoFit/>
          </a:bodyPr>
          <a:lstStyle/>
          <a:p>
            <a:pPr algn="ctr">
              <a:defRPr/>
            </a:pPr>
            <a:r>
              <a:rPr lang="en-GB" dirty="0">
                <a:solidFill>
                  <a:schemeClr val="bg1">
                    <a:lumMod val="50000"/>
                  </a:schemeClr>
                </a:solidFill>
                <a:latin typeface="Arial" charset="0"/>
                <a:ea typeface="MS PGothic" charset="0"/>
                <a:cs typeface="MS PGothic" charset="0"/>
              </a:rPr>
              <a:t>Rouault et al, </a:t>
            </a:r>
            <a:r>
              <a:rPr lang="en-GB" i="1" dirty="0" err="1">
                <a:solidFill>
                  <a:schemeClr val="bg1">
                    <a:lumMod val="50000"/>
                  </a:schemeClr>
                </a:solidFill>
                <a:latin typeface="Arial" charset="0"/>
                <a:ea typeface="MS PGothic" charset="0"/>
                <a:cs typeface="MS PGothic" charset="0"/>
              </a:rPr>
              <a:t>eLife</a:t>
            </a:r>
            <a:r>
              <a:rPr lang="en-GB" dirty="0">
                <a:solidFill>
                  <a:schemeClr val="bg1">
                    <a:lumMod val="50000"/>
                  </a:schemeClr>
                </a:solidFill>
                <a:latin typeface="Arial" charset="0"/>
                <a:ea typeface="MS PGothic" charset="0"/>
                <a:cs typeface="MS PGothic" charset="0"/>
              </a:rPr>
              <a:t> (2022)</a:t>
            </a:r>
            <a:endParaRPr lang="en-GB" i="1" dirty="0">
              <a:solidFill>
                <a:schemeClr val="bg1">
                  <a:lumMod val="50000"/>
                </a:schemeClr>
              </a:solidFill>
              <a:latin typeface="Arial" charset="0"/>
              <a:ea typeface="MS PGothic" charset="0"/>
              <a:cs typeface="MS PGothic"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EE25BFCE-A90D-EA45-151A-029AA01BEEFB}"/>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Example parameter recovery</a:t>
            </a:r>
          </a:p>
        </p:txBody>
      </p:sp>
      <p:pic>
        <p:nvPicPr>
          <p:cNvPr id="77826" name="Image 4" descr="Figure4supp1_param_recov.pdf">
            <a:extLst>
              <a:ext uri="{FF2B5EF4-FFF2-40B4-BE49-F238E27FC236}">
                <a16:creationId xmlns:a16="http://schemas.microsoft.com/office/drawing/2014/main" id="{5C93D491-C076-1E4F-8C15-A37901365CE0}"/>
              </a:ext>
            </a:extLst>
          </p:cNvPr>
          <p:cNvPicPr>
            <a:picLocks noChangeAspect="1"/>
          </p:cNvPicPr>
          <p:nvPr/>
        </p:nvPicPr>
        <p:blipFill>
          <a:blip r:embed="rId3">
            <a:extLst>
              <a:ext uri="{28A0092B-C50C-407E-A947-70E740481C1C}">
                <a14:useLocalDpi xmlns:a14="http://schemas.microsoft.com/office/drawing/2010/main" val="0"/>
              </a:ext>
            </a:extLst>
          </a:blip>
          <a:srcRect r="35973" b="49342"/>
          <a:stretch>
            <a:fillRect/>
          </a:stretch>
        </p:blipFill>
        <p:spPr bwMode="auto">
          <a:xfrm>
            <a:off x="827088" y="1700213"/>
            <a:ext cx="7273925" cy="386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ZoneTexte 4">
            <a:extLst>
              <a:ext uri="{FF2B5EF4-FFF2-40B4-BE49-F238E27FC236}">
                <a16:creationId xmlns:a16="http://schemas.microsoft.com/office/drawing/2014/main" id="{0E6FFB63-3B3D-24A3-6213-16DF4881EA6C}"/>
              </a:ext>
            </a:extLst>
          </p:cNvPr>
          <p:cNvSpPr txBox="1"/>
          <p:nvPr/>
        </p:nvSpPr>
        <p:spPr>
          <a:xfrm>
            <a:off x="0" y="6308725"/>
            <a:ext cx="9144000" cy="369888"/>
          </a:xfrm>
          <a:prstGeom prst="rect">
            <a:avLst/>
          </a:prstGeom>
          <a:noFill/>
        </p:spPr>
        <p:txBody>
          <a:bodyPr>
            <a:spAutoFit/>
          </a:bodyPr>
          <a:lstStyle/>
          <a:p>
            <a:pPr algn="ctr">
              <a:defRPr/>
            </a:pPr>
            <a:r>
              <a:rPr lang="en-GB" dirty="0">
                <a:solidFill>
                  <a:schemeClr val="bg1">
                    <a:lumMod val="50000"/>
                  </a:schemeClr>
                </a:solidFill>
                <a:latin typeface="Arial" charset="0"/>
                <a:ea typeface="MS PGothic" charset="0"/>
                <a:cs typeface="MS PGothic" charset="0"/>
              </a:rPr>
              <a:t>Rouault et al, </a:t>
            </a:r>
            <a:r>
              <a:rPr lang="en-GB" i="1" dirty="0" err="1">
                <a:solidFill>
                  <a:schemeClr val="bg1">
                    <a:lumMod val="50000"/>
                  </a:schemeClr>
                </a:solidFill>
                <a:latin typeface="Arial" charset="0"/>
                <a:ea typeface="MS PGothic" charset="0"/>
                <a:cs typeface="MS PGothic" charset="0"/>
              </a:rPr>
              <a:t>eLife</a:t>
            </a:r>
            <a:r>
              <a:rPr lang="en-GB" dirty="0">
                <a:solidFill>
                  <a:schemeClr val="bg1">
                    <a:lumMod val="50000"/>
                  </a:schemeClr>
                </a:solidFill>
                <a:latin typeface="Arial" charset="0"/>
                <a:ea typeface="MS PGothic" charset="0"/>
                <a:cs typeface="MS PGothic" charset="0"/>
              </a:rPr>
              <a:t> (2022)</a:t>
            </a:r>
            <a:endParaRPr lang="en-GB" i="1" dirty="0">
              <a:solidFill>
                <a:schemeClr val="bg1">
                  <a:lumMod val="50000"/>
                </a:schemeClr>
              </a:solidFill>
              <a:latin typeface="Arial" charset="0"/>
              <a:ea typeface="MS PGothic" charset="0"/>
              <a:cs typeface="MS PGothic"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DDFA8167-0F78-FE45-D115-69CF39822DBA}"/>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Example parameter recovery</a:t>
            </a:r>
          </a:p>
        </p:txBody>
      </p:sp>
      <p:pic>
        <p:nvPicPr>
          <p:cNvPr id="79874" name="Image 4" descr="Figure4supp1_param_recov.pdf">
            <a:extLst>
              <a:ext uri="{FF2B5EF4-FFF2-40B4-BE49-F238E27FC236}">
                <a16:creationId xmlns:a16="http://schemas.microsoft.com/office/drawing/2014/main" id="{91565E38-0606-1231-656D-FBB096B1879B}"/>
              </a:ext>
            </a:extLst>
          </p:cNvPr>
          <p:cNvPicPr>
            <a:picLocks noChangeAspect="1"/>
          </p:cNvPicPr>
          <p:nvPr/>
        </p:nvPicPr>
        <p:blipFill>
          <a:blip r:embed="rId3">
            <a:extLst>
              <a:ext uri="{28A0092B-C50C-407E-A947-70E740481C1C}">
                <a14:useLocalDpi xmlns:a14="http://schemas.microsoft.com/office/drawing/2010/main" val="0"/>
              </a:ext>
            </a:extLst>
          </a:blip>
          <a:srcRect r="35973" b="49342"/>
          <a:stretch>
            <a:fillRect/>
          </a:stretch>
        </p:blipFill>
        <p:spPr bwMode="auto">
          <a:xfrm>
            <a:off x="827088" y="1412875"/>
            <a:ext cx="4495800" cy="238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ZoneTexte 4">
            <a:extLst>
              <a:ext uri="{FF2B5EF4-FFF2-40B4-BE49-F238E27FC236}">
                <a16:creationId xmlns:a16="http://schemas.microsoft.com/office/drawing/2014/main" id="{F02B2ECB-0FA4-A2A6-EA7C-2D247982D642}"/>
              </a:ext>
            </a:extLst>
          </p:cNvPr>
          <p:cNvSpPr txBox="1"/>
          <p:nvPr/>
        </p:nvSpPr>
        <p:spPr>
          <a:xfrm>
            <a:off x="0" y="6308725"/>
            <a:ext cx="9144000" cy="369888"/>
          </a:xfrm>
          <a:prstGeom prst="rect">
            <a:avLst/>
          </a:prstGeom>
          <a:noFill/>
        </p:spPr>
        <p:txBody>
          <a:bodyPr>
            <a:spAutoFit/>
          </a:bodyPr>
          <a:lstStyle/>
          <a:p>
            <a:pPr algn="ctr">
              <a:defRPr/>
            </a:pPr>
            <a:r>
              <a:rPr lang="en-GB" dirty="0">
                <a:solidFill>
                  <a:schemeClr val="bg1">
                    <a:lumMod val="50000"/>
                  </a:schemeClr>
                </a:solidFill>
                <a:latin typeface="Arial" charset="0"/>
                <a:ea typeface="MS PGothic" charset="0"/>
                <a:cs typeface="MS PGothic" charset="0"/>
              </a:rPr>
              <a:t>Rouault et al, </a:t>
            </a:r>
            <a:r>
              <a:rPr lang="en-GB" i="1" dirty="0" err="1">
                <a:solidFill>
                  <a:schemeClr val="bg1">
                    <a:lumMod val="50000"/>
                  </a:schemeClr>
                </a:solidFill>
                <a:latin typeface="Arial" charset="0"/>
                <a:ea typeface="MS PGothic" charset="0"/>
                <a:cs typeface="MS PGothic" charset="0"/>
              </a:rPr>
              <a:t>eLife</a:t>
            </a:r>
            <a:r>
              <a:rPr lang="en-GB" dirty="0">
                <a:solidFill>
                  <a:schemeClr val="bg1">
                    <a:lumMod val="50000"/>
                  </a:schemeClr>
                </a:solidFill>
                <a:latin typeface="Arial" charset="0"/>
                <a:ea typeface="MS PGothic" charset="0"/>
                <a:cs typeface="MS PGothic" charset="0"/>
              </a:rPr>
              <a:t> (2022)</a:t>
            </a:r>
            <a:endParaRPr lang="en-GB" i="1" dirty="0">
              <a:solidFill>
                <a:schemeClr val="bg1">
                  <a:lumMod val="50000"/>
                </a:schemeClr>
              </a:solidFill>
              <a:latin typeface="Arial" charset="0"/>
              <a:ea typeface="MS PGothic" charset="0"/>
              <a:cs typeface="MS PGothic"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A49A2B08-0E9B-22D8-F1E0-501815CF9409}"/>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Example parameter recovery</a:t>
            </a:r>
          </a:p>
        </p:txBody>
      </p:sp>
      <p:pic>
        <p:nvPicPr>
          <p:cNvPr id="81922" name="Image 1" descr="Figure4supp1_param_recov.pdf">
            <a:extLst>
              <a:ext uri="{FF2B5EF4-FFF2-40B4-BE49-F238E27FC236}">
                <a16:creationId xmlns:a16="http://schemas.microsoft.com/office/drawing/2014/main" id="{3B9825E7-9907-2E31-CB77-0FE1E2A40B2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7088" y="1412875"/>
            <a:ext cx="7021512" cy="471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ZoneTexte 4">
            <a:extLst>
              <a:ext uri="{FF2B5EF4-FFF2-40B4-BE49-F238E27FC236}">
                <a16:creationId xmlns:a16="http://schemas.microsoft.com/office/drawing/2014/main" id="{119877BC-6C3B-012F-4697-5F083FBD1823}"/>
              </a:ext>
            </a:extLst>
          </p:cNvPr>
          <p:cNvSpPr txBox="1"/>
          <p:nvPr/>
        </p:nvSpPr>
        <p:spPr>
          <a:xfrm>
            <a:off x="0" y="6308725"/>
            <a:ext cx="9144000" cy="369888"/>
          </a:xfrm>
          <a:prstGeom prst="rect">
            <a:avLst/>
          </a:prstGeom>
          <a:noFill/>
        </p:spPr>
        <p:txBody>
          <a:bodyPr>
            <a:spAutoFit/>
          </a:bodyPr>
          <a:lstStyle/>
          <a:p>
            <a:pPr algn="ctr">
              <a:defRPr/>
            </a:pPr>
            <a:r>
              <a:rPr lang="en-GB" dirty="0">
                <a:solidFill>
                  <a:schemeClr val="bg1">
                    <a:lumMod val="50000"/>
                  </a:schemeClr>
                </a:solidFill>
                <a:latin typeface="Arial" charset="0"/>
                <a:ea typeface="MS PGothic" charset="0"/>
                <a:cs typeface="MS PGothic" charset="0"/>
              </a:rPr>
              <a:t>Rouault et al, </a:t>
            </a:r>
            <a:r>
              <a:rPr lang="en-GB" i="1" dirty="0" err="1">
                <a:solidFill>
                  <a:schemeClr val="bg1">
                    <a:lumMod val="50000"/>
                  </a:schemeClr>
                </a:solidFill>
                <a:latin typeface="Arial" charset="0"/>
                <a:ea typeface="MS PGothic" charset="0"/>
                <a:cs typeface="MS PGothic" charset="0"/>
              </a:rPr>
              <a:t>eLife</a:t>
            </a:r>
            <a:r>
              <a:rPr lang="en-GB" dirty="0">
                <a:solidFill>
                  <a:schemeClr val="bg1">
                    <a:lumMod val="50000"/>
                  </a:schemeClr>
                </a:solidFill>
                <a:latin typeface="Arial" charset="0"/>
                <a:ea typeface="MS PGothic" charset="0"/>
                <a:cs typeface="MS PGothic" charset="0"/>
              </a:rPr>
              <a:t> (2022)</a:t>
            </a:r>
            <a:endParaRPr lang="en-GB" i="1" dirty="0">
              <a:solidFill>
                <a:schemeClr val="bg1">
                  <a:lumMod val="50000"/>
                </a:schemeClr>
              </a:solidFill>
              <a:latin typeface="Arial" charset="0"/>
              <a:ea typeface="MS PGothic" charset="0"/>
              <a:cs typeface="MS PGothic"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E6372AFD-FFF7-3FC6-1856-A1D6E430B234}"/>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Confusion matrix: parameter </a:t>
            </a:r>
            <a:r>
              <a:rPr lang="en-GB" dirty="0" err="1">
                <a:ea typeface="+mj-ea"/>
                <a:cs typeface="+mj-cs"/>
              </a:rPr>
              <a:t>identifiability</a:t>
            </a:r>
            <a:endParaRPr lang="en-GB" dirty="0">
              <a:ea typeface="+mj-ea"/>
              <a:cs typeface="+mj-cs"/>
            </a:endParaRPr>
          </a:p>
        </p:txBody>
      </p:sp>
      <p:pic>
        <p:nvPicPr>
          <p:cNvPr id="88066" name="Image 1" descr="Figure4supp1_param_recov.pdf">
            <a:extLst>
              <a:ext uri="{FF2B5EF4-FFF2-40B4-BE49-F238E27FC236}">
                <a16:creationId xmlns:a16="http://schemas.microsoft.com/office/drawing/2014/main" id="{E1925F8D-EB54-BAB1-FE8E-F3F5B98802D3}"/>
              </a:ext>
            </a:extLst>
          </p:cNvPr>
          <p:cNvPicPr>
            <a:picLocks noChangeAspect="1"/>
          </p:cNvPicPr>
          <p:nvPr/>
        </p:nvPicPr>
        <p:blipFill>
          <a:blip r:embed="rId3">
            <a:extLst>
              <a:ext uri="{28A0092B-C50C-407E-A947-70E740481C1C}">
                <a14:useLocalDpi xmlns:a14="http://schemas.microsoft.com/office/drawing/2010/main" val="0"/>
              </a:ext>
            </a:extLst>
          </a:blip>
          <a:srcRect l="64192" t="54614"/>
          <a:stretch>
            <a:fillRect/>
          </a:stretch>
        </p:blipFill>
        <p:spPr bwMode="auto">
          <a:xfrm>
            <a:off x="1871663" y="1604963"/>
            <a:ext cx="5364162" cy="456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Ellipse 5">
            <a:extLst>
              <a:ext uri="{FF2B5EF4-FFF2-40B4-BE49-F238E27FC236}">
                <a16:creationId xmlns:a16="http://schemas.microsoft.com/office/drawing/2014/main" id="{129E125D-BEEC-A7FA-218E-AA1D89BF0BCD}"/>
              </a:ext>
            </a:extLst>
          </p:cNvPr>
          <p:cNvSpPr/>
          <p:nvPr/>
        </p:nvSpPr>
        <p:spPr>
          <a:xfrm>
            <a:off x="4859338" y="3860800"/>
            <a:ext cx="1584325" cy="1584325"/>
          </a:xfrm>
          <a:prstGeom prst="ellipse">
            <a:avLst/>
          </a:prstGeom>
          <a:noFill/>
          <a:ln w="762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solidFill>
                <a:srgbClr val="FF0000"/>
              </a:solidFill>
            </a:endParaRPr>
          </a:p>
        </p:txBody>
      </p:sp>
      <p:sp>
        <p:nvSpPr>
          <p:cNvPr id="7" name="ZoneTexte 6">
            <a:extLst>
              <a:ext uri="{FF2B5EF4-FFF2-40B4-BE49-F238E27FC236}">
                <a16:creationId xmlns:a16="http://schemas.microsoft.com/office/drawing/2014/main" id="{491AB2A8-6597-DCFD-4D3A-18F49595749D}"/>
              </a:ext>
            </a:extLst>
          </p:cNvPr>
          <p:cNvSpPr txBox="1"/>
          <p:nvPr/>
        </p:nvSpPr>
        <p:spPr>
          <a:xfrm>
            <a:off x="0" y="6308725"/>
            <a:ext cx="9144000" cy="369888"/>
          </a:xfrm>
          <a:prstGeom prst="rect">
            <a:avLst/>
          </a:prstGeom>
          <a:noFill/>
        </p:spPr>
        <p:txBody>
          <a:bodyPr>
            <a:spAutoFit/>
          </a:bodyPr>
          <a:lstStyle/>
          <a:p>
            <a:pPr algn="ctr">
              <a:defRPr/>
            </a:pPr>
            <a:r>
              <a:rPr lang="en-GB" dirty="0">
                <a:solidFill>
                  <a:schemeClr val="bg1">
                    <a:lumMod val="50000"/>
                  </a:schemeClr>
                </a:solidFill>
                <a:latin typeface="Arial" charset="0"/>
                <a:ea typeface="MS PGothic" charset="0"/>
                <a:cs typeface="MS PGothic" charset="0"/>
              </a:rPr>
              <a:t>Rouault et al, </a:t>
            </a:r>
            <a:r>
              <a:rPr lang="en-GB" i="1" dirty="0" err="1">
                <a:solidFill>
                  <a:schemeClr val="bg1">
                    <a:lumMod val="50000"/>
                  </a:schemeClr>
                </a:solidFill>
                <a:latin typeface="Arial" charset="0"/>
                <a:ea typeface="MS PGothic" charset="0"/>
                <a:cs typeface="MS PGothic" charset="0"/>
              </a:rPr>
              <a:t>eLife</a:t>
            </a:r>
            <a:r>
              <a:rPr lang="en-GB" dirty="0">
                <a:solidFill>
                  <a:schemeClr val="bg1">
                    <a:lumMod val="50000"/>
                  </a:schemeClr>
                </a:solidFill>
                <a:latin typeface="Arial" charset="0"/>
                <a:ea typeface="MS PGothic" charset="0"/>
                <a:cs typeface="MS PGothic" charset="0"/>
              </a:rPr>
              <a:t> (2022)</a:t>
            </a:r>
            <a:endParaRPr lang="en-GB" i="1" dirty="0">
              <a:solidFill>
                <a:schemeClr val="bg1">
                  <a:lumMod val="50000"/>
                </a:schemeClr>
              </a:solidFill>
              <a:latin typeface="Arial" charset="0"/>
              <a:ea typeface="MS PGothic" charset="0"/>
              <a:cs typeface="MS PGothic"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FA6D8F6B-C985-8B03-CA37-E9F09D1D0D89}"/>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Uncertainty about parameter estimates</a:t>
            </a:r>
          </a:p>
        </p:txBody>
      </p:sp>
      <p:sp>
        <p:nvSpPr>
          <p:cNvPr id="174082" name="Shape 23">
            <a:extLst>
              <a:ext uri="{FF2B5EF4-FFF2-40B4-BE49-F238E27FC236}">
                <a16:creationId xmlns:a16="http://schemas.microsoft.com/office/drawing/2014/main" id="{60283FFA-4B8E-2A8F-19B0-3F08A33EF0B5}"/>
              </a:ext>
            </a:extLst>
          </p:cNvPr>
          <p:cNvSpPr txBox="1">
            <a:spLocks/>
          </p:cNvSpPr>
          <p:nvPr/>
        </p:nvSpPr>
        <p:spPr bwMode="auto">
          <a:xfrm>
            <a:off x="323850" y="1340768"/>
            <a:ext cx="8496300" cy="532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FontTx/>
              <a:buChar char="•"/>
            </a:pPr>
            <a:endParaRPr lang="en-GB" altLang="en-ES" sz="2000" dirty="0">
              <a:cs typeface="Arial" panose="020B0604020202020204" pitchFamily="34" charset="0"/>
            </a:endParaRPr>
          </a:p>
          <a:p>
            <a:pPr>
              <a:spcBef>
                <a:spcPct val="20000"/>
              </a:spcBef>
              <a:buFont typeface="Arial" panose="020B0604020202020204" pitchFamily="34" charset="0"/>
              <a:buChar char="•"/>
            </a:pPr>
            <a:r>
              <a:rPr lang="en-GB" altLang="en-ES" sz="2000" dirty="0">
                <a:cs typeface="Arial" panose="020B0604020202020204" pitchFamily="34" charset="0"/>
              </a:rPr>
              <a:t>Uncertainty around parameter estimates: how confident are you about your model fit?</a:t>
            </a:r>
          </a:p>
          <a:p>
            <a:pPr>
              <a:spcBef>
                <a:spcPct val="20000"/>
              </a:spcBef>
              <a:buFont typeface="Arial" panose="020B0604020202020204" pitchFamily="34" charset="0"/>
              <a:buChar char="•"/>
            </a:pPr>
            <a:endParaRPr lang="en-GB" altLang="en-ES" sz="2000" dirty="0">
              <a:cs typeface="Arial" panose="020B0604020202020204" pitchFamily="34" charset="0"/>
            </a:endParaRPr>
          </a:p>
          <a:p>
            <a:pPr>
              <a:spcBef>
                <a:spcPct val="20000"/>
              </a:spcBef>
              <a:buFont typeface="Arial" panose="020B0604020202020204" pitchFamily="34" charset="0"/>
              <a:buChar char="•"/>
            </a:pPr>
            <a:r>
              <a:rPr lang="en-GB" altLang="en-ES" sz="2000" dirty="0">
                <a:cs typeface="Arial" panose="020B0604020202020204" pitchFamily="34" charset="0"/>
              </a:rPr>
              <a:t>Confidence interval of a population parameter: mean and confidence levels indicating the probability that the interval contains the parameter</a:t>
            </a:r>
          </a:p>
          <a:p>
            <a:pPr marL="0" indent="0">
              <a:spcBef>
                <a:spcPct val="20000"/>
              </a:spcBef>
            </a:pPr>
            <a:endParaRPr lang="en-GB" altLang="en-ES" sz="2000" dirty="0">
              <a:cs typeface="Arial" panose="020B0604020202020204" pitchFamily="34" charset="0"/>
            </a:endParaRPr>
          </a:p>
          <a:p>
            <a:pPr>
              <a:spcBef>
                <a:spcPct val="20000"/>
              </a:spcBef>
              <a:buFont typeface="Arial" panose="020B0604020202020204" pitchFamily="34" charset="0"/>
              <a:buChar char="•"/>
            </a:pPr>
            <a:r>
              <a:rPr lang="en-GB" altLang="en-ES" sz="2000" dirty="0">
                <a:cs typeface="Arial" panose="020B0604020202020204" pitchFamily="34" charset="0"/>
              </a:rPr>
              <a:t>Ideally, you would replicate your study several times and estimate the mean +/- margin of error</a:t>
            </a:r>
          </a:p>
          <a:p>
            <a:pPr>
              <a:spcBef>
                <a:spcPct val="20000"/>
              </a:spcBef>
              <a:buFont typeface="Arial" panose="020B0604020202020204" pitchFamily="34" charset="0"/>
              <a:buChar char="•"/>
            </a:pPr>
            <a:endParaRPr lang="en-GB" altLang="en-ES" sz="2000" dirty="0">
              <a:cs typeface="Arial" panose="020B0604020202020204" pitchFamily="34" charset="0"/>
            </a:endParaRPr>
          </a:p>
          <a:p>
            <a:pPr>
              <a:spcBef>
                <a:spcPct val="20000"/>
              </a:spcBef>
              <a:buFont typeface="Arial" panose="020B0604020202020204" pitchFamily="34" charset="0"/>
              <a:buChar char="•"/>
            </a:pPr>
            <a:r>
              <a:rPr lang="en-GB" altLang="en-ES" sz="2000" dirty="0">
                <a:solidFill>
                  <a:schemeClr val="accent6">
                    <a:lumMod val="75000"/>
                    <a:lumOff val="25000"/>
                  </a:schemeClr>
                </a:solidFill>
                <a:cs typeface="Arial" panose="020B0604020202020204" pitchFamily="34" charset="0"/>
              </a:rPr>
              <a:t>Traditional statistical techniques are only asymptotically correct </a:t>
            </a:r>
            <a:br>
              <a:rPr lang="en-GB" altLang="en-ES" sz="2000" dirty="0">
                <a:solidFill>
                  <a:schemeClr val="accent6">
                    <a:lumMod val="75000"/>
                    <a:lumOff val="25000"/>
                  </a:schemeClr>
                </a:solidFill>
                <a:cs typeface="Arial" panose="020B0604020202020204" pitchFamily="34" charset="0"/>
              </a:rPr>
            </a:br>
            <a:r>
              <a:rPr lang="en-GB" altLang="en-ES" sz="2000" dirty="0">
                <a:solidFill>
                  <a:schemeClr val="accent6">
                    <a:lumMod val="75000"/>
                    <a:lumOff val="25000"/>
                  </a:schemeClr>
                </a:solidFill>
                <a:cs typeface="Arial" panose="020B0604020202020204" pitchFamily="34" charset="0"/>
              </a:rPr>
              <a:t>(large N)</a:t>
            </a:r>
          </a:p>
          <a:p>
            <a:pPr>
              <a:spcBef>
                <a:spcPct val="20000"/>
              </a:spcBef>
              <a:buFont typeface="Arial" panose="020B0604020202020204" pitchFamily="34" charset="0"/>
              <a:buChar char="•"/>
            </a:pPr>
            <a:endParaRPr lang="en-GB" altLang="en-ES" sz="2000" dirty="0">
              <a:solidFill>
                <a:schemeClr val="accent6">
                  <a:lumMod val="75000"/>
                  <a:lumOff val="25000"/>
                </a:schemeClr>
              </a:solidFill>
              <a:cs typeface="Arial" panose="020B0604020202020204" pitchFamily="34" charset="0"/>
            </a:endParaRPr>
          </a:p>
          <a:p>
            <a:pPr>
              <a:spcBef>
                <a:spcPct val="20000"/>
              </a:spcBef>
              <a:buFont typeface="Arial" panose="020B0604020202020204" pitchFamily="34" charset="0"/>
              <a:buChar char="•"/>
            </a:pPr>
            <a:r>
              <a:rPr lang="en-GB" altLang="en-ES" sz="2000" dirty="0">
                <a:solidFill>
                  <a:schemeClr val="accent6">
                    <a:lumMod val="75000"/>
                    <a:lumOff val="25000"/>
                  </a:schemeClr>
                </a:solidFill>
                <a:cs typeface="Arial" panose="020B0604020202020204" pitchFamily="34" charset="0"/>
              </a:rPr>
              <a:t>Sampling distributions are not known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17C8CF26-ADCD-6F0D-BA35-D643F7290C3C}"/>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Uncertainty about parameter estimates</a:t>
            </a:r>
          </a:p>
        </p:txBody>
      </p:sp>
      <p:sp>
        <p:nvSpPr>
          <p:cNvPr id="178178" name="Shape 23">
            <a:extLst>
              <a:ext uri="{FF2B5EF4-FFF2-40B4-BE49-F238E27FC236}">
                <a16:creationId xmlns:a16="http://schemas.microsoft.com/office/drawing/2014/main" id="{866A77EB-DC19-B261-F289-3E76DD2E1958}"/>
              </a:ext>
            </a:extLst>
          </p:cNvPr>
          <p:cNvSpPr txBox="1">
            <a:spLocks/>
          </p:cNvSpPr>
          <p:nvPr/>
        </p:nvSpPr>
        <p:spPr bwMode="auto">
          <a:xfrm>
            <a:off x="323850" y="981075"/>
            <a:ext cx="8496300"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FontTx/>
              <a:buChar char="•"/>
            </a:pPr>
            <a:endParaRPr lang="en-GB" altLang="en-ES" sz="2000">
              <a:cs typeface="Arial" panose="020B0604020202020204" pitchFamily="34" charset="0"/>
            </a:endParaRPr>
          </a:p>
          <a:p>
            <a:pPr>
              <a:spcBef>
                <a:spcPct val="20000"/>
              </a:spcBef>
              <a:buFont typeface="Arial" panose="020B0604020202020204" pitchFamily="34" charset="0"/>
              <a:buChar char="•"/>
            </a:pPr>
            <a:r>
              <a:rPr lang="en-GB" altLang="en-ES" sz="2000">
                <a:cs typeface="Arial" panose="020B0604020202020204" pitchFamily="34" charset="0"/>
              </a:rPr>
              <a:t>In practice, a lot of times you do not know the </a:t>
            </a:r>
            <a:r>
              <a:rPr lang="en-GB" altLang="en-ES" sz="2000" b="1">
                <a:cs typeface="Arial" panose="020B0604020202020204" pitchFamily="34" charset="0"/>
              </a:rPr>
              <a:t>shape of the underlying distribution</a:t>
            </a:r>
            <a:r>
              <a:rPr lang="en-GB" altLang="en-ES" sz="2000">
                <a:cs typeface="Arial" panose="020B0604020202020204" pitchFamily="34" charset="0"/>
              </a:rPr>
              <a:t> from which your parameter is drawn: hence the error distribution cannot be easily calculated</a:t>
            </a:r>
          </a:p>
          <a:p>
            <a:pPr>
              <a:spcBef>
                <a:spcPct val="20000"/>
              </a:spcBef>
              <a:buFont typeface="Arial" panose="020B0604020202020204" pitchFamily="34" charset="0"/>
              <a:buChar char="•"/>
            </a:pPr>
            <a:endParaRPr lang="en-GB" altLang="en-ES" sz="2000">
              <a:cs typeface="Arial" panose="020B0604020202020204" pitchFamily="34" charset="0"/>
            </a:endParaRPr>
          </a:p>
          <a:p>
            <a:pPr>
              <a:spcBef>
                <a:spcPct val="20000"/>
              </a:spcBef>
              <a:buFont typeface="Wingdings" pitchFamily="2" charset="2"/>
              <a:buChar char="Ø"/>
            </a:pPr>
            <a:r>
              <a:rPr lang="en-GB" altLang="en-ES" sz="2000" b="1">
                <a:cs typeface="Arial" panose="020B0604020202020204" pitchFamily="34" charset="0"/>
              </a:rPr>
              <a:t>Bootstrapping</a:t>
            </a:r>
            <a:r>
              <a:rPr lang="en-GB" altLang="en-ES" sz="2000">
                <a:cs typeface="Arial" panose="020B0604020202020204" pitchFamily="34" charset="0"/>
              </a:rPr>
              <a:t> procedure, involves resampling your data</a:t>
            </a:r>
          </a:p>
          <a:p>
            <a:pPr>
              <a:spcBef>
                <a:spcPct val="20000"/>
              </a:spcBef>
              <a:buFont typeface="Wingdings" pitchFamily="2" charset="2"/>
              <a:buChar char="Ø"/>
            </a:pPr>
            <a:r>
              <a:rPr lang="en-GB" altLang="en-ES" sz="2000">
                <a:cs typeface="Arial" panose="020B0604020202020204" pitchFamily="34" charset="0"/>
              </a:rPr>
              <a:t>Employ resampling to estimate uncertainty around the obtained parameter value (i.e., confidence)</a:t>
            </a:r>
          </a:p>
          <a:p>
            <a:pPr>
              <a:spcBef>
                <a:spcPct val="20000"/>
              </a:spcBef>
              <a:buFont typeface="Arial" panose="020B0604020202020204" pitchFamily="34" charset="0"/>
              <a:buChar char="•"/>
            </a:pPr>
            <a:endParaRPr lang="en-GB" altLang="en-ES" sz="2000">
              <a:cs typeface="Arial" panose="020B0604020202020204" pitchFamily="34" charset="0"/>
            </a:endParaRPr>
          </a:p>
          <a:p>
            <a:pPr>
              <a:spcBef>
                <a:spcPct val="20000"/>
              </a:spcBef>
              <a:buFontTx/>
              <a:buChar char="-"/>
            </a:pPr>
            <a:r>
              <a:rPr lang="en-GB" altLang="en-ES" sz="2000">
                <a:cs typeface="Arial" panose="020B0604020202020204" pitchFamily="34" charset="0"/>
              </a:rPr>
              <a:t>Repeatedly draw independent samples from a data set, that is, with replacement (</a:t>
            </a:r>
            <a:r>
              <a:rPr lang="en-GB" altLang="en-ES" sz="2000" b="1">
                <a:cs typeface="Arial" panose="020B0604020202020204" pitchFamily="34" charset="0"/>
              </a:rPr>
              <a:t>resampling</a:t>
            </a:r>
            <a:r>
              <a:rPr lang="en-GB" altLang="en-ES" sz="2000">
                <a:cs typeface="Arial" panose="020B0604020202020204" pitchFamily="34" charset="0"/>
              </a:rPr>
              <a:t>)</a:t>
            </a:r>
          </a:p>
          <a:p>
            <a:pPr>
              <a:spcBef>
                <a:spcPct val="20000"/>
              </a:spcBef>
              <a:buFontTx/>
              <a:buChar char="-"/>
            </a:pPr>
            <a:r>
              <a:rPr lang="en-GB" altLang="en-ES" sz="2000">
                <a:cs typeface="Arial" panose="020B0604020202020204" pitchFamily="34" charset="0"/>
              </a:rPr>
              <a:t>This creates a new data set, of same size as the initial one</a:t>
            </a:r>
          </a:p>
          <a:p>
            <a:pPr>
              <a:spcBef>
                <a:spcPct val="20000"/>
              </a:spcBef>
              <a:buFontTx/>
              <a:buChar char="-"/>
            </a:pPr>
            <a:r>
              <a:rPr lang="en-GB" altLang="en-ES" sz="2000">
                <a:cs typeface="Arial" panose="020B0604020202020204" pitchFamily="34" charset="0"/>
              </a:rPr>
              <a:t>We make the assumption that your data set is representative, a good measure of the underlying distribution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30A05B1A-FF87-6856-7A96-F0B58B54BEEE}"/>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Example: Bootstrapping procedure</a:t>
            </a:r>
          </a:p>
        </p:txBody>
      </p:sp>
      <p:sp>
        <p:nvSpPr>
          <p:cNvPr id="23554" name="Shape 23">
            <a:extLst>
              <a:ext uri="{FF2B5EF4-FFF2-40B4-BE49-F238E27FC236}">
                <a16:creationId xmlns:a16="http://schemas.microsoft.com/office/drawing/2014/main" id="{95B32A54-A8FD-2082-C93F-51E17D49A0C6}"/>
              </a:ext>
            </a:extLst>
          </p:cNvPr>
          <p:cNvSpPr txBox="1">
            <a:spLocks/>
          </p:cNvSpPr>
          <p:nvPr/>
        </p:nvSpPr>
        <p:spPr bwMode="auto">
          <a:xfrm>
            <a:off x="323850" y="981075"/>
            <a:ext cx="8496300" cy="1368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spcBef>
                <a:spcPct val="20000"/>
              </a:spcBef>
              <a:buFontTx/>
              <a:buChar char="•"/>
              <a:defRPr/>
            </a:pPr>
            <a:endParaRPr lang="en-GB" sz="2000" dirty="0">
              <a:cs typeface="Arial" charset="0"/>
            </a:endParaRPr>
          </a:p>
          <a:p>
            <a:pPr>
              <a:spcBef>
                <a:spcPct val="20000"/>
              </a:spcBef>
              <a:buFont typeface="Arial"/>
              <a:buChar char="•"/>
              <a:defRPr/>
            </a:pPr>
            <a:r>
              <a:rPr lang="en-GB" sz="2000" dirty="0">
                <a:cs typeface="Arial" charset="0"/>
              </a:rPr>
              <a:t>Uncertainty around parameter estimates: how confident are you about your model fit?</a:t>
            </a:r>
          </a:p>
          <a:p>
            <a:pPr>
              <a:spcBef>
                <a:spcPct val="20000"/>
              </a:spcBef>
              <a:buFont typeface="Arial"/>
              <a:buChar char="•"/>
              <a:defRPr/>
            </a:pPr>
            <a:endParaRPr lang="en-GB" sz="2000" dirty="0">
              <a:cs typeface="Arial" charset="0"/>
            </a:endParaRPr>
          </a:p>
          <a:p>
            <a:pPr>
              <a:spcBef>
                <a:spcPct val="20000"/>
              </a:spcBef>
              <a:buFont typeface="Arial"/>
              <a:buChar char="•"/>
              <a:defRPr/>
            </a:pPr>
            <a:r>
              <a:rPr lang="en-GB" sz="2000" dirty="0">
                <a:cs typeface="Arial" charset="0"/>
              </a:rPr>
              <a:t>Example: a model fit of neural response as a function of contrast</a:t>
            </a:r>
          </a:p>
        </p:txBody>
      </p:sp>
      <p:pic>
        <p:nvPicPr>
          <p:cNvPr id="182275" name="Image 1" descr="Capture d’écran 2022-07-26 à 11.09.48.png">
            <a:extLst>
              <a:ext uri="{FF2B5EF4-FFF2-40B4-BE49-F238E27FC236}">
                <a16:creationId xmlns:a16="http://schemas.microsoft.com/office/drawing/2014/main" id="{1D39DC42-B290-44DA-94BC-B289F3ED08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3025429"/>
            <a:ext cx="4176712" cy="333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82CD0F43-9512-675D-E7F4-E78488815E8B}"/>
              </a:ext>
            </a:extLst>
          </p:cNvPr>
          <p:cNvSpPr txBox="1"/>
          <p:nvPr/>
        </p:nvSpPr>
        <p:spPr>
          <a:xfrm>
            <a:off x="4283968" y="5918295"/>
            <a:ext cx="4572000" cy="400110"/>
          </a:xfrm>
          <a:prstGeom prst="rect">
            <a:avLst/>
          </a:prstGeom>
          <a:noFill/>
        </p:spPr>
        <p:txBody>
          <a:bodyPr wrap="square">
            <a:spAutoFit/>
          </a:bodyPr>
          <a:lstStyle/>
          <a:p>
            <a:pPr marL="0" indent="0">
              <a:spcBef>
                <a:spcPct val="20000"/>
              </a:spcBef>
              <a:defRPr/>
            </a:pPr>
            <a:r>
              <a:rPr lang="en-GB" sz="2000" dirty="0">
                <a:cs typeface="Arial" charset="0"/>
              </a:rPr>
              <a:t>		</a:t>
            </a:r>
            <a:r>
              <a:rPr lang="en-GB" sz="1800" dirty="0" err="1">
                <a:solidFill>
                  <a:srgbClr val="7F7F7F"/>
                </a:solidFill>
                <a:cs typeface="Arial" charset="0"/>
              </a:rPr>
              <a:t>Anqi</a:t>
            </a:r>
            <a:r>
              <a:rPr lang="en-GB" sz="1800" dirty="0">
                <a:solidFill>
                  <a:srgbClr val="7F7F7F"/>
                </a:solidFill>
                <a:cs typeface="Arial" charset="0"/>
              </a:rPr>
              <a:t> Wu, </a:t>
            </a:r>
            <a:r>
              <a:rPr lang="en-GB" sz="1800" i="1" dirty="0" err="1">
                <a:solidFill>
                  <a:srgbClr val="7F7F7F"/>
                </a:solidFill>
                <a:cs typeface="Arial" charset="0"/>
              </a:rPr>
              <a:t>neuromatch</a:t>
            </a:r>
            <a:endParaRPr lang="en-GB" sz="2000" i="1" dirty="0">
              <a:solidFill>
                <a:srgbClr val="7F7F7F"/>
              </a:solidFill>
              <a:cs typeface="Arial"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2422FC57-D4DA-1378-E5F7-06FA1B8AC9B6}"/>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Bootstrapping procedure</a:t>
            </a:r>
          </a:p>
        </p:txBody>
      </p:sp>
      <p:sp>
        <p:nvSpPr>
          <p:cNvPr id="4" name="Shape 23">
            <a:extLst>
              <a:ext uri="{FF2B5EF4-FFF2-40B4-BE49-F238E27FC236}">
                <a16:creationId xmlns:a16="http://schemas.microsoft.com/office/drawing/2014/main" id="{BD441BCF-AB89-96DC-E9BD-0AF80D573366}"/>
              </a:ext>
            </a:extLst>
          </p:cNvPr>
          <p:cNvSpPr txBox="1">
            <a:spLocks/>
          </p:cNvSpPr>
          <p:nvPr/>
        </p:nvSpPr>
        <p:spPr bwMode="auto">
          <a:xfrm>
            <a:off x="323850" y="981075"/>
            <a:ext cx="8496300" cy="1368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spcBef>
                <a:spcPct val="20000"/>
              </a:spcBef>
              <a:buFontTx/>
              <a:buChar char="•"/>
              <a:defRPr/>
            </a:pPr>
            <a:endParaRPr lang="en-GB" sz="2000" dirty="0">
              <a:cs typeface="Arial" charset="0"/>
            </a:endParaRPr>
          </a:p>
          <a:p>
            <a:pPr marL="0" indent="0">
              <a:spcBef>
                <a:spcPct val="20000"/>
              </a:spcBef>
              <a:defRPr/>
            </a:pPr>
            <a:r>
              <a:rPr lang="en-GB" sz="2000" dirty="0">
                <a:cs typeface="Arial" charset="0"/>
              </a:rPr>
              <a:t>1. Resample from the observed dataset with replacement</a:t>
            </a:r>
            <a:endParaRPr lang="en-GB" sz="2000" i="1" dirty="0">
              <a:solidFill>
                <a:srgbClr val="7F7F7F"/>
              </a:solidFill>
              <a:cs typeface="Arial" charset="0"/>
            </a:endParaRPr>
          </a:p>
        </p:txBody>
      </p:sp>
      <p:pic>
        <p:nvPicPr>
          <p:cNvPr id="10" name="Picture 9" descr="A graph with red and blue dots&#10;&#10;Description automatically generated">
            <a:extLst>
              <a:ext uri="{FF2B5EF4-FFF2-40B4-BE49-F238E27FC236}">
                <a16:creationId xmlns:a16="http://schemas.microsoft.com/office/drawing/2014/main" id="{6F304EAF-5B4F-114B-5C07-29326376013D}"/>
              </a:ext>
            </a:extLst>
          </p:cNvPr>
          <p:cNvPicPr>
            <a:picLocks noChangeAspect="1"/>
          </p:cNvPicPr>
          <p:nvPr/>
        </p:nvPicPr>
        <p:blipFill>
          <a:blip r:embed="rId3"/>
          <a:stretch>
            <a:fillRect/>
          </a:stretch>
        </p:blipFill>
        <p:spPr>
          <a:xfrm>
            <a:off x="25854" y="2711607"/>
            <a:ext cx="9118145" cy="2744085"/>
          </a:xfrm>
          <a:prstGeom prst="rect">
            <a:avLst/>
          </a:prstGeom>
        </p:spPr>
      </p:pic>
      <p:sp>
        <p:nvSpPr>
          <p:cNvPr id="11" name="Rectangle 10">
            <a:extLst>
              <a:ext uri="{FF2B5EF4-FFF2-40B4-BE49-F238E27FC236}">
                <a16:creationId xmlns:a16="http://schemas.microsoft.com/office/drawing/2014/main" id="{029A8892-30DE-03C1-865D-88E5D7BB1D05}"/>
              </a:ext>
            </a:extLst>
          </p:cNvPr>
          <p:cNvSpPr/>
          <p:nvPr/>
        </p:nvSpPr>
        <p:spPr>
          <a:xfrm>
            <a:off x="3635896" y="2711607"/>
            <a:ext cx="3384376" cy="274408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159918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2422FC57-D4DA-1378-E5F7-06FA1B8AC9B6}"/>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Bootstrapping procedure</a:t>
            </a:r>
          </a:p>
        </p:txBody>
      </p:sp>
      <p:sp>
        <p:nvSpPr>
          <p:cNvPr id="4" name="Shape 23">
            <a:extLst>
              <a:ext uri="{FF2B5EF4-FFF2-40B4-BE49-F238E27FC236}">
                <a16:creationId xmlns:a16="http://schemas.microsoft.com/office/drawing/2014/main" id="{BD441BCF-AB89-96DC-E9BD-0AF80D573366}"/>
              </a:ext>
            </a:extLst>
          </p:cNvPr>
          <p:cNvSpPr txBox="1">
            <a:spLocks/>
          </p:cNvSpPr>
          <p:nvPr/>
        </p:nvSpPr>
        <p:spPr bwMode="auto">
          <a:xfrm>
            <a:off x="323850" y="980728"/>
            <a:ext cx="8496300" cy="1368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spcBef>
                <a:spcPct val="20000"/>
              </a:spcBef>
              <a:buFontTx/>
              <a:buChar char="•"/>
              <a:defRPr/>
            </a:pPr>
            <a:endParaRPr lang="en-GB" sz="2000" dirty="0">
              <a:cs typeface="Arial" charset="0"/>
            </a:endParaRPr>
          </a:p>
          <a:p>
            <a:pPr marL="0" indent="0">
              <a:spcBef>
                <a:spcPct val="20000"/>
              </a:spcBef>
              <a:defRPr/>
            </a:pPr>
            <a:r>
              <a:rPr lang="en-GB" sz="2000" dirty="0">
                <a:cs typeface="Arial" charset="0"/>
              </a:rPr>
              <a:t>1. Resample from the observed dataset with replacement</a:t>
            </a:r>
            <a:endParaRPr lang="en-GB" sz="2000" i="1" dirty="0">
              <a:solidFill>
                <a:srgbClr val="7F7F7F"/>
              </a:solidFill>
              <a:cs typeface="Arial" charset="0"/>
            </a:endParaRPr>
          </a:p>
        </p:txBody>
      </p:sp>
      <p:pic>
        <p:nvPicPr>
          <p:cNvPr id="10" name="Picture 9" descr="A graph with red and blue dots&#10;&#10;Description automatically generated">
            <a:extLst>
              <a:ext uri="{FF2B5EF4-FFF2-40B4-BE49-F238E27FC236}">
                <a16:creationId xmlns:a16="http://schemas.microsoft.com/office/drawing/2014/main" id="{6F304EAF-5B4F-114B-5C07-29326376013D}"/>
              </a:ext>
            </a:extLst>
          </p:cNvPr>
          <p:cNvPicPr>
            <a:picLocks noChangeAspect="1"/>
          </p:cNvPicPr>
          <p:nvPr/>
        </p:nvPicPr>
        <p:blipFill>
          <a:blip r:embed="rId3"/>
          <a:stretch>
            <a:fillRect/>
          </a:stretch>
        </p:blipFill>
        <p:spPr>
          <a:xfrm>
            <a:off x="25855" y="2719388"/>
            <a:ext cx="9092290" cy="2736304"/>
          </a:xfrm>
          <a:prstGeom prst="rect">
            <a:avLst/>
          </a:prstGeom>
        </p:spPr>
      </p:pic>
      <p:pic>
        <p:nvPicPr>
          <p:cNvPr id="3" name="Picture 2" descr="A graph with red and blue dots&#10;&#10;Description automatically generated">
            <a:extLst>
              <a:ext uri="{FF2B5EF4-FFF2-40B4-BE49-F238E27FC236}">
                <a16:creationId xmlns:a16="http://schemas.microsoft.com/office/drawing/2014/main" id="{9DC7A354-AD20-D366-C41B-D789BC9E4C43}"/>
              </a:ext>
            </a:extLst>
          </p:cNvPr>
          <p:cNvPicPr>
            <a:picLocks noChangeAspect="1"/>
          </p:cNvPicPr>
          <p:nvPr/>
        </p:nvPicPr>
        <p:blipFill>
          <a:blip r:embed="rId4"/>
          <a:stretch>
            <a:fillRect/>
          </a:stretch>
        </p:blipFill>
        <p:spPr>
          <a:xfrm>
            <a:off x="32745" y="2752456"/>
            <a:ext cx="9090857" cy="2729424"/>
          </a:xfrm>
          <a:prstGeom prst="rect">
            <a:avLst/>
          </a:prstGeom>
        </p:spPr>
      </p:pic>
    </p:spTree>
    <p:extLst>
      <p:ext uri="{BB962C8B-B14F-4D97-AF65-F5344CB8AC3E}">
        <p14:creationId xmlns:p14="http://schemas.microsoft.com/office/powerpoint/2010/main" val="3000522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022E8059-FDBC-DADE-ED54-3171AE529C83}"/>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US" dirty="0">
                <a:ea typeface="+mj-ea"/>
                <a:cs typeface="+mj-cs"/>
              </a:rPr>
              <a:t>Fit the parameters</a:t>
            </a:r>
          </a:p>
        </p:txBody>
      </p:sp>
      <p:sp>
        <p:nvSpPr>
          <p:cNvPr id="40962" name="Shape 23">
            <a:extLst>
              <a:ext uri="{FF2B5EF4-FFF2-40B4-BE49-F238E27FC236}">
                <a16:creationId xmlns:a16="http://schemas.microsoft.com/office/drawing/2014/main" id="{57098D8F-EDB1-FBED-3FC6-BBF8410E93C7}"/>
              </a:ext>
            </a:extLst>
          </p:cNvPr>
          <p:cNvSpPr txBox="1">
            <a:spLocks/>
          </p:cNvSpPr>
          <p:nvPr/>
        </p:nvSpPr>
        <p:spPr bwMode="auto">
          <a:xfrm>
            <a:off x="396875" y="981075"/>
            <a:ext cx="5111229"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pPr>
            <a:endParaRPr lang="en-US" altLang="en-ES" sz="2000" dirty="0">
              <a:cs typeface="Arial" panose="020B0604020202020204" pitchFamily="34" charset="0"/>
            </a:endParaRPr>
          </a:p>
          <a:p>
            <a:pPr>
              <a:spcBef>
                <a:spcPct val="20000"/>
              </a:spcBef>
            </a:pPr>
            <a:r>
              <a:rPr lang="en-US" altLang="en-ES" sz="2000" dirty="0">
                <a:cs typeface="Arial" panose="020B0604020202020204" pitchFamily="34" charset="0"/>
              </a:rPr>
              <a:t>Find maximum of p(data | theta) </a:t>
            </a:r>
          </a:p>
          <a:p>
            <a:pPr>
              <a:spcBef>
                <a:spcPct val="20000"/>
              </a:spcBef>
            </a:pPr>
            <a:r>
              <a:rPr lang="en-US" altLang="en-ES" sz="2000" dirty="0">
                <a:cs typeface="Arial" panose="020B0604020202020204" pitchFamily="34" charset="0"/>
              </a:rPr>
              <a:t>=&gt; maximum likelihood estimation (MLE)</a:t>
            </a:r>
          </a:p>
        </p:txBody>
      </p:sp>
      <p:sp>
        <p:nvSpPr>
          <p:cNvPr id="40964" name="Shape 23">
            <a:extLst>
              <a:ext uri="{FF2B5EF4-FFF2-40B4-BE49-F238E27FC236}">
                <a16:creationId xmlns:a16="http://schemas.microsoft.com/office/drawing/2014/main" id="{CB78378D-569E-D249-B3B5-55E2A76BBEE2}"/>
              </a:ext>
            </a:extLst>
          </p:cNvPr>
          <p:cNvSpPr txBox="1">
            <a:spLocks/>
          </p:cNvSpPr>
          <p:nvPr/>
        </p:nvSpPr>
        <p:spPr bwMode="auto">
          <a:xfrm>
            <a:off x="395288" y="2637160"/>
            <a:ext cx="8423275" cy="302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pPr>
            <a:r>
              <a:rPr lang="en-US" altLang="en-ES" sz="2000" b="1" dirty="0">
                <a:cs typeface="Arial" panose="020B0604020202020204" pitchFamily="34" charset="0"/>
              </a:rPr>
              <a:t>Model fitting via point estimation</a:t>
            </a:r>
          </a:p>
          <a:p>
            <a:pPr>
              <a:spcBef>
                <a:spcPct val="20000"/>
              </a:spcBef>
            </a:pPr>
            <a:endParaRPr lang="en-US" altLang="en-ES" sz="2000" b="1" dirty="0">
              <a:cs typeface="Arial" panose="020B0604020202020204" pitchFamily="34" charset="0"/>
            </a:endParaRPr>
          </a:p>
          <a:p>
            <a:pPr marL="342900" indent="-342900">
              <a:spcBef>
                <a:spcPct val="20000"/>
              </a:spcBef>
              <a:buFontTx/>
              <a:buChar char="-"/>
            </a:pPr>
            <a:r>
              <a:rPr lang="en-US" altLang="en-ES" sz="2000" dirty="0">
                <a:cs typeface="Arial" panose="020B0604020202020204" pitchFamily="34" charset="0"/>
              </a:rPr>
              <a:t>Goal: find </a:t>
            </a:r>
            <a:r>
              <a:rPr lang="en-US" altLang="en-ES" sz="2000" dirty="0" err="1">
                <a:cs typeface="Arial" panose="020B0604020202020204" pitchFamily="34" charset="0"/>
              </a:rPr>
              <a:t>x</a:t>
            </a:r>
            <a:r>
              <a:rPr lang="en-US" altLang="en-ES" sz="2000" baseline="-25000" dirty="0" err="1">
                <a:cs typeface="Arial" panose="020B0604020202020204" pitchFamily="34" charset="0"/>
              </a:rPr>
              <a:t>opt</a:t>
            </a:r>
            <a:r>
              <a:rPr lang="en-US" altLang="en-ES" sz="2000" dirty="0">
                <a:cs typeface="Arial" panose="020B0604020202020204" pitchFamily="34" charset="0"/>
              </a:rPr>
              <a:t> = </a:t>
            </a:r>
            <a:r>
              <a:rPr lang="en-US" altLang="en-ES" sz="2000" dirty="0" err="1">
                <a:cs typeface="Arial" panose="020B0604020202020204" pitchFamily="34" charset="0"/>
              </a:rPr>
              <a:t>argmin</a:t>
            </a:r>
            <a:r>
              <a:rPr lang="en-US" altLang="en-ES" sz="2000" dirty="0">
                <a:cs typeface="Arial" panose="020B0604020202020204" pitchFamily="34" charset="0"/>
              </a:rPr>
              <a:t> f(x) as fast as possible</a:t>
            </a:r>
          </a:p>
          <a:p>
            <a:pPr marL="342900" indent="-342900">
              <a:spcBef>
                <a:spcPct val="20000"/>
              </a:spcBef>
              <a:buFontTx/>
              <a:buChar char="-"/>
            </a:pPr>
            <a:endParaRPr lang="en-US" altLang="en-ES" sz="2000" dirty="0">
              <a:cs typeface="Arial" panose="020B0604020202020204" pitchFamily="34" charset="0"/>
            </a:endParaRPr>
          </a:p>
          <a:p>
            <a:pPr marL="342900" indent="-342900">
              <a:spcBef>
                <a:spcPct val="20000"/>
              </a:spcBef>
              <a:buFontTx/>
              <a:buChar char="-"/>
            </a:pPr>
            <a:r>
              <a:rPr lang="en-US" altLang="en-ES" sz="2000" dirty="0">
                <a:cs typeface="Arial" panose="020B0604020202020204" pitchFamily="34" charset="0"/>
              </a:rPr>
              <a:t>Often f(x) is a black box; sometimes we can compute the gradient</a:t>
            </a:r>
          </a:p>
          <a:p>
            <a:pPr marL="342900" indent="-342900">
              <a:spcBef>
                <a:spcPct val="20000"/>
              </a:spcBef>
              <a:buFontTx/>
              <a:buChar char="-"/>
            </a:pPr>
            <a:endParaRPr lang="en-US" altLang="en-ES" sz="2000" dirty="0">
              <a:cs typeface="Arial" panose="020B0604020202020204" pitchFamily="34" charset="0"/>
            </a:endParaRPr>
          </a:p>
          <a:p>
            <a:pPr marL="342900" indent="-342900">
              <a:spcBef>
                <a:spcPct val="20000"/>
              </a:spcBef>
              <a:buFontTx/>
              <a:buChar char="-"/>
            </a:pPr>
            <a:r>
              <a:rPr lang="en-US" altLang="en-ES" sz="2000" dirty="0">
                <a:cs typeface="Arial" panose="020B0604020202020204" pitchFamily="34" charset="0"/>
              </a:rPr>
              <a:t>Solution: feed f(x) to an optimization algorithm</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2422FC57-D4DA-1378-E5F7-06FA1B8AC9B6}"/>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Bootstrapping procedure</a:t>
            </a:r>
          </a:p>
        </p:txBody>
      </p:sp>
      <p:sp>
        <p:nvSpPr>
          <p:cNvPr id="4" name="Shape 23">
            <a:extLst>
              <a:ext uri="{FF2B5EF4-FFF2-40B4-BE49-F238E27FC236}">
                <a16:creationId xmlns:a16="http://schemas.microsoft.com/office/drawing/2014/main" id="{BD441BCF-AB89-96DC-E9BD-0AF80D573366}"/>
              </a:ext>
            </a:extLst>
          </p:cNvPr>
          <p:cNvSpPr txBox="1">
            <a:spLocks/>
          </p:cNvSpPr>
          <p:nvPr/>
        </p:nvSpPr>
        <p:spPr bwMode="auto">
          <a:xfrm>
            <a:off x="323850" y="980728"/>
            <a:ext cx="8496300" cy="1368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spcBef>
                <a:spcPct val="20000"/>
              </a:spcBef>
              <a:buFontTx/>
              <a:buChar char="•"/>
              <a:defRPr/>
            </a:pPr>
            <a:endParaRPr lang="en-GB" sz="2000" dirty="0">
              <a:cs typeface="Arial" charset="0"/>
            </a:endParaRPr>
          </a:p>
          <a:p>
            <a:pPr marL="457200" indent="-457200">
              <a:spcBef>
                <a:spcPct val="20000"/>
              </a:spcBef>
              <a:buAutoNum type="arabicPeriod"/>
              <a:defRPr/>
            </a:pPr>
            <a:r>
              <a:rPr lang="en-GB" sz="2000" dirty="0">
                <a:cs typeface="Arial" charset="0"/>
              </a:rPr>
              <a:t>Resample from the observed dataset with replacement</a:t>
            </a:r>
          </a:p>
          <a:p>
            <a:pPr marL="457200" indent="-457200">
              <a:spcBef>
                <a:spcPct val="20000"/>
              </a:spcBef>
              <a:buAutoNum type="arabicPeriod"/>
              <a:defRPr/>
            </a:pPr>
            <a:r>
              <a:rPr lang="en-GB" sz="2000" dirty="0">
                <a:cs typeface="Arial" charset="0"/>
              </a:rPr>
              <a:t>Collect all estimates into a distribution, and </a:t>
            </a:r>
            <a:r>
              <a:rPr lang="en-GB" sz="2000" dirty="0" err="1">
                <a:cs typeface="Arial" charset="0"/>
              </a:rPr>
              <a:t>analyze</a:t>
            </a:r>
            <a:r>
              <a:rPr lang="en-GB" sz="2000" dirty="0">
                <a:cs typeface="Arial" charset="0"/>
              </a:rPr>
              <a:t> the confidence intervals</a:t>
            </a:r>
          </a:p>
        </p:txBody>
      </p:sp>
      <p:pic>
        <p:nvPicPr>
          <p:cNvPr id="9" name="Picture 8" descr="A red and blue lines and dots&#10;&#10;Description automatically generated">
            <a:extLst>
              <a:ext uri="{FF2B5EF4-FFF2-40B4-BE49-F238E27FC236}">
                <a16:creationId xmlns:a16="http://schemas.microsoft.com/office/drawing/2014/main" id="{8B24D71E-ED9F-0A81-FB7B-8522D9E30283}"/>
              </a:ext>
            </a:extLst>
          </p:cNvPr>
          <p:cNvPicPr>
            <a:picLocks noChangeAspect="1"/>
          </p:cNvPicPr>
          <p:nvPr/>
        </p:nvPicPr>
        <p:blipFill>
          <a:blip r:embed="rId3"/>
          <a:stretch>
            <a:fillRect/>
          </a:stretch>
        </p:blipFill>
        <p:spPr>
          <a:xfrm>
            <a:off x="0" y="2782193"/>
            <a:ext cx="9144000" cy="2713609"/>
          </a:xfrm>
          <a:prstGeom prst="rect">
            <a:avLst/>
          </a:prstGeom>
        </p:spPr>
      </p:pic>
      <p:sp>
        <p:nvSpPr>
          <p:cNvPr id="11" name="Rectangle 10">
            <a:extLst>
              <a:ext uri="{FF2B5EF4-FFF2-40B4-BE49-F238E27FC236}">
                <a16:creationId xmlns:a16="http://schemas.microsoft.com/office/drawing/2014/main" id="{72C9F515-5A45-5CB8-0728-FE2DE32E0352}"/>
              </a:ext>
            </a:extLst>
          </p:cNvPr>
          <p:cNvSpPr/>
          <p:nvPr/>
        </p:nvSpPr>
        <p:spPr>
          <a:xfrm>
            <a:off x="0" y="5961459"/>
            <a:ext cx="9144000" cy="923925"/>
          </a:xfrm>
          <a:prstGeom prst="rect">
            <a:avLst/>
          </a:prstGeom>
          <a:solidFill>
            <a:schemeClr val="accent6">
              <a:lumMod val="10000"/>
              <a:lumOff val="90000"/>
            </a:schemeClr>
          </a:solidFill>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GB" altLang="en-ES" sz="1800" dirty="0"/>
              <a:t>The idea is to generate many new synthetic datasets from the initial true dataset by randomly sampling from it, then finding estimators for each one of these new datasets, and finally looking at the distribution of all these estimators to quantify our confidence.</a:t>
            </a:r>
          </a:p>
        </p:txBody>
      </p:sp>
      <p:pic>
        <p:nvPicPr>
          <p:cNvPr id="13" name="Picture 12" descr="A graph of a number of samples&#10;&#10;Description automatically generated">
            <a:extLst>
              <a:ext uri="{FF2B5EF4-FFF2-40B4-BE49-F238E27FC236}">
                <a16:creationId xmlns:a16="http://schemas.microsoft.com/office/drawing/2014/main" id="{03E5B173-CAE2-02E9-3479-00E752F65412}"/>
              </a:ext>
            </a:extLst>
          </p:cNvPr>
          <p:cNvPicPr>
            <a:picLocks noChangeAspect="1"/>
          </p:cNvPicPr>
          <p:nvPr/>
        </p:nvPicPr>
        <p:blipFill>
          <a:blip r:embed="rId4"/>
          <a:stretch>
            <a:fillRect/>
          </a:stretch>
        </p:blipFill>
        <p:spPr>
          <a:xfrm>
            <a:off x="7073400" y="2634213"/>
            <a:ext cx="2070600" cy="2739004"/>
          </a:xfrm>
          <a:prstGeom prst="rect">
            <a:avLst/>
          </a:prstGeom>
        </p:spPr>
      </p:pic>
    </p:spTree>
    <p:extLst>
      <p:ext uri="{BB962C8B-B14F-4D97-AF65-F5344CB8AC3E}">
        <p14:creationId xmlns:p14="http://schemas.microsoft.com/office/powerpoint/2010/main" val="381988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3943A5B9-252D-9061-EB26-F122C1F8E3F9}"/>
              </a:ext>
            </a:extLst>
          </p:cNvPr>
          <p:cNvSpPr txBox="1">
            <a:spLocks noChangeArrowheads="1"/>
          </p:cNvSpPr>
          <p:nvPr/>
        </p:nvSpPr>
        <p:spPr bwMode="auto">
          <a:xfrm>
            <a:off x="330200" y="547688"/>
            <a:ext cx="417036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Acknowledgements</a:t>
            </a:r>
          </a:p>
        </p:txBody>
      </p:sp>
      <p:sp>
        <p:nvSpPr>
          <p:cNvPr id="100354" name="Shape 23">
            <a:extLst>
              <a:ext uri="{FF2B5EF4-FFF2-40B4-BE49-F238E27FC236}">
                <a16:creationId xmlns:a16="http://schemas.microsoft.com/office/drawing/2014/main" id="{2BEEE7A2-A0EA-8669-4A72-9FF87866CDE8}"/>
              </a:ext>
            </a:extLst>
          </p:cNvPr>
          <p:cNvSpPr txBox="1">
            <a:spLocks/>
          </p:cNvSpPr>
          <p:nvPr/>
        </p:nvSpPr>
        <p:spPr bwMode="auto">
          <a:xfrm>
            <a:off x="323850" y="2205038"/>
            <a:ext cx="8496300" cy="2520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spcBef>
                <a:spcPct val="20000"/>
              </a:spcBef>
              <a:buFont typeface="Arial" charset="0"/>
              <a:buChar char="•"/>
              <a:defRPr/>
            </a:pPr>
            <a:r>
              <a:rPr lang="en-GB" dirty="0">
                <a:cs typeface="Arial" charset="0"/>
              </a:rPr>
              <a:t>Marion Rouault, CNRS &amp; Paris Brain Institute </a:t>
            </a:r>
            <a:br>
              <a:rPr lang="en-GB" dirty="0">
                <a:cs typeface="Arial" charset="0"/>
              </a:rPr>
            </a:br>
            <a:r>
              <a:rPr lang="en-GB" dirty="0">
                <a:cs typeface="Arial" charset="0"/>
              </a:rPr>
              <a:t>(BAMB! 2022)</a:t>
            </a:r>
          </a:p>
          <a:p>
            <a:pPr>
              <a:spcBef>
                <a:spcPct val="20000"/>
              </a:spcBef>
              <a:buFont typeface="Arial" charset="0"/>
              <a:buChar char="•"/>
              <a:defRPr/>
            </a:pPr>
            <a:endParaRPr lang="en-GB" dirty="0">
              <a:cs typeface="Arial" charset="0"/>
            </a:endParaRPr>
          </a:p>
          <a:p>
            <a:pPr>
              <a:spcBef>
                <a:spcPct val="20000"/>
              </a:spcBef>
              <a:buFont typeface="Arial" charset="0"/>
              <a:buChar char="•"/>
              <a:defRPr/>
            </a:pPr>
            <a:r>
              <a:rPr lang="en-GB" dirty="0">
                <a:cs typeface="Arial" charset="0"/>
              </a:rPr>
              <a:t>Luigi </a:t>
            </a:r>
            <a:r>
              <a:rPr lang="en-GB" dirty="0" err="1">
                <a:cs typeface="Arial" charset="0"/>
              </a:rPr>
              <a:t>Acerbi</a:t>
            </a:r>
            <a:r>
              <a:rPr lang="en-GB" dirty="0">
                <a:cs typeface="Arial" charset="0"/>
              </a:rPr>
              <a:t> (BAMB! 2022)</a:t>
            </a:r>
          </a:p>
          <a:p>
            <a:pPr>
              <a:spcBef>
                <a:spcPct val="20000"/>
              </a:spcBef>
              <a:buFont typeface="Arial" charset="0"/>
              <a:buChar char="•"/>
              <a:defRPr/>
            </a:pPr>
            <a:endParaRPr lang="en-GB" dirty="0">
              <a:cs typeface="Arial" charset="0"/>
            </a:endParaRPr>
          </a:p>
          <a:p>
            <a:pPr>
              <a:spcBef>
                <a:spcPct val="20000"/>
              </a:spcBef>
              <a:buFont typeface="Arial" charset="0"/>
              <a:buChar char="•"/>
              <a:defRPr/>
            </a:pPr>
            <a:r>
              <a:rPr lang="en-GB" dirty="0" err="1">
                <a:cs typeface="Arial" charset="0"/>
              </a:rPr>
              <a:t>Anqi</a:t>
            </a:r>
            <a:r>
              <a:rPr lang="en-GB" dirty="0">
                <a:cs typeface="Arial" charset="0"/>
              </a:rPr>
              <a:t> Wu (</a:t>
            </a:r>
            <a:r>
              <a:rPr lang="en-GB" dirty="0" err="1">
                <a:cs typeface="Arial" charset="0"/>
              </a:rPr>
              <a:t>Neuromatch</a:t>
            </a:r>
            <a:r>
              <a:rPr lang="en-GB" dirty="0">
                <a:cs typeface="Arial" charset="0"/>
              </a:rPr>
              <a:t>)</a:t>
            </a:r>
          </a:p>
        </p:txBody>
      </p:sp>
      <p:sp>
        <p:nvSpPr>
          <p:cNvPr id="18435" name="Rectangle 1">
            <a:extLst>
              <a:ext uri="{FF2B5EF4-FFF2-40B4-BE49-F238E27FC236}">
                <a16:creationId xmlns:a16="http://schemas.microsoft.com/office/drawing/2014/main" id="{DCBACB30-2FFA-09FB-2DFF-5A78B5E417B0}"/>
              </a:ext>
            </a:extLst>
          </p:cNvPr>
          <p:cNvSpPr>
            <a:spLocks noChangeArrowheads="1"/>
          </p:cNvSpPr>
          <p:nvPr/>
        </p:nvSpPr>
        <p:spPr bwMode="auto">
          <a:xfrm>
            <a:off x="4211638" y="620713"/>
            <a:ext cx="1857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GB" altLang="en-ES"/>
              <a:t>🙏</a:t>
            </a:r>
          </a:p>
        </p:txBody>
      </p:sp>
    </p:spTree>
    <p:extLst>
      <p:ext uri="{BB962C8B-B14F-4D97-AF65-F5344CB8AC3E}">
        <p14:creationId xmlns:p14="http://schemas.microsoft.com/office/powerpoint/2010/main" val="13750411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B4C70F8-029A-264D-948F-9D6EBC75431F}"/>
              </a:ext>
            </a:extLst>
          </p:cNvPr>
          <p:cNvPicPr>
            <a:picLocks noChangeAspect="1"/>
          </p:cNvPicPr>
          <p:nvPr/>
        </p:nvPicPr>
        <p:blipFill>
          <a:blip r:embed="rId3"/>
          <a:stretch>
            <a:fillRect/>
          </a:stretch>
        </p:blipFill>
        <p:spPr>
          <a:xfrm>
            <a:off x="1221353" y="1485636"/>
            <a:ext cx="5753100" cy="3594100"/>
          </a:xfrm>
          <a:prstGeom prst="rect">
            <a:avLst/>
          </a:prstGeom>
        </p:spPr>
      </p:pic>
      <p:pic>
        <p:nvPicPr>
          <p:cNvPr id="12" name="Picture 11">
            <a:extLst>
              <a:ext uri="{FF2B5EF4-FFF2-40B4-BE49-F238E27FC236}">
                <a16:creationId xmlns:a16="http://schemas.microsoft.com/office/drawing/2014/main" id="{9F9E2C41-F98E-034B-9F42-A719FDA0A1A5}"/>
              </a:ext>
            </a:extLst>
          </p:cNvPr>
          <p:cNvPicPr>
            <a:picLocks noChangeAspect="1"/>
          </p:cNvPicPr>
          <p:nvPr/>
        </p:nvPicPr>
        <p:blipFill>
          <a:blip r:embed="rId4"/>
          <a:stretch>
            <a:fillRect/>
          </a:stretch>
        </p:blipFill>
        <p:spPr>
          <a:xfrm>
            <a:off x="1221353" y="1485636"/>
            <a:ext cx="5753100" cy="3594100"/>
          </a:xfrm>
          <a:prstGeom prst="rect">
            <a:avLst/>
          </a:prstGeom>
        </p:spPr>
      </p:pic>
      <p:sp>
        <p:nvSpPr>
          <p:cNvPr id="2" name="Título 1">
            <a:extLst>
              <a:ext uri="{FF2B5EF4-FFF2-40B4-BE49-F238E27FC236}">
                <a16:creationId xmlns:a16="http://schemas.microsoft.com/office/drawing/2014/main" id="{4280C372-6F31-48B5-801B-EB265AD905C4}"/>
              </a:ext>
            </a:extLst>
          </p:cNvPr>
          <p:cNvSpPr>
            <a:spLocks noGrp="1"/>
          </p:cNvSpPr>
          <p:nvPr>
            <p:ph type="title"/>
          </p:nvPr>
        </p:nvSpPr>
        <p:spPr>
          <a:xfrm>
            <a:off x="330200" y="404664"/>
            <a:ext cx="8489950" cy="1296988"/>
          </a:xfrm>
        </p:spPr>
        <p:txBody>
          <a:bodyPr/>
          <a:lstStyle/>
          <a:p>
            <a:r>
              <a:rPr lang="en-US" dirty="0"/>
              <a:t>Lapses</a:t>
            </a:r>
          </a:p>
        </p:txBody>
      </p:sp>
      <p:pic>
        <p:nvPicPr>
          <p:cNvPr id="10" name="Picture 9">
            <a:extLst>
              <a:ext uri="{FF2B5EF4-FFF2-40B4-BE49-F238E27FC236}">
                <a16:creationId xmlns:a16="http://schemas.microsoft.com/office/drawing/2014/main" id="{3AEF4665-C0A2-6943-A951-DFE48F9D0827}"/>
              </a:ext>
            </a:extLst>
          </p:cNvPr>
          <p:cNvPicPr>
            <a:picLocks noChangeAspect="1"/>
          </p:cNvPicPr>
          <p:nvPr/>
        </p:nvPicPr>
        <p:blipFill>
          <a:blip r:embed="rId5"/>
          <a:stretch>
            <a:fillRect/>
          </a:stretch>
        </p:blipFill>
        <p:spPr>
          <a:xfrm>
            <a:off x="1221353" y="1485636"/>
            <a:ext cx="5753100" cy="3594100"/>
          </a:xfrm>
          <a:prstGeom prst="rect">
            <a:avLst/>
          </a:prstGeom>
        </p:spPr>
      </p:pic>
      <p:pic>
        <p:nvPicPr>
          <p:cNvPr id="8" name="Picture 7">
            <a:extLst>
              <a:ext uri="{FF2B5EF4-FFF2-40B4-BE49-F238E27FC236}">
                <a16:creationId xmlns:a16="http://schemas.microsoft.com/office/drawing/2014/main" id="{6C1FA974-EED6-C340-A659-188A042C89F8}"/>
              </a:ext>
            </a:extLst>
          </p:cNvPr>
          <p:cNvPicPr>
            <a:picLocks noChangeAspect="1"/>
          </p:cNvPicPr>
          <p:nvPr/>
        </p:nvPicPr>
        <p:blipFill>
          <a:blip r:embed="rId6"/>
          <a:stretch>
            <a:fillRect/>
          </a:stretch>
        </p:blipFill>
        <p:spPr>
          <a:xfrm>
            <a:off x="1221353" y="1485636"/>
            <a:ext cx="5753100" cy="3594100"/>
          </a:xfrm>
          <a:prstGeom prst="rect">
            <a:avLst/>
          </a:prstGeom>
        </p:spPr>
      </p:pic>
      <p:pic>
        <p:nvPicPr>
          <p:cNvPr id="6" name="Picture 5">
            <a:extLst>
              <a:ext uri="{FF2B5EF4-FFF2-40B4-BE49-F238E27FC236}">
                <a16:creationId xmlns:a16="http://schemas.microsoft.com/office/drawing/2014/main" id="{616AC89F-83C9-CB46-9281-FBAA058AED07}"/>
              </a:ext>
            </a:extLst>
          </p:cNvPr>
          <p:cNvPicPr>
            <a:picLocks noChangeAspect="1"/>
          </p:cNvPicPr>
          <p:nvPr/>
        </p:nvPicPr>
        <p:blipFill>
          <a:blip r:embed="rId7"/>
          <a:stretch>
            <a:fillRect/>
          </a:stretch>
        </p:blipFill>
        <p:spPr>
          <a:xfrm>
            <a:off x="1221353" y="1485636"/>
            <a:ext cx="5753100" cy="3594100"/>
          </a:xfrm>
          <a:prstGeom prst="rect">
            <a:avLst/>
          </a:prstGeom>
        </p:spPr>
      </p:pic>
      <p:sp>
        <p:nvSpPr>
          <p:cNvPr id="16" name="Slide Number Placeholder 15">
            <a:extLst>
              <a:ext uri="{FF2B5EF4-FFF2-40B4-BE49-F238E27FC236}">
                <a16:creationId xmlns:a16="http://schemas.microsoft.com/office/drawing/2014/main" id="{AAD2FA00-0D94-0448-BBE7-CDAB163722DB}"/>
              </a:ext>
            </a:extLst>
          </p:cNvPr>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F7FE846-FCEF-9249-88AD-E7844984B53C}" type="slidenum">
              <a:rPr lang="en-US" smtClean="0"/>
              <a:pPr/>
              <a:t>32</a:t>
            </a:fld>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3BEB687-7C5D-6F4A-9C48-E058CBEBDD3C}"/>
                  </a:ext>
                </a:extLst>
              </p:cNvPr>
              <p:cNvSpPr txBox="1"/>
              <p:nvPr/>
            </p:nvSpPr>
            <p:spPr>
              <a:xfrm>
                <a:off x="1863585" y="5331130"/>
                <a:ext cx="7078707" cy="584775"/>
              </a:xfrm>
              <a:prstGeom prst="rect">
                <a:avLst/>
              </a:prstGeom>
              <a:noFill/>
            </p:spPr>
            <p:txBody>
              <a:bodyPr wrap="square" rtlCol="0">
                <a:spAutoFit/>
              </a:bodyPr>
              <a:lstStyle/>
              <a:p>
                <a:r>
                  <a:rPr lang="en-US" sz="1600" b="1" dirty="0"/>
                  <a:t>Ground truth: </a:t>
                </a:r>
                <a:r>
                  <a:rPr lang="en-US" sz="1600" dirty="0"/>
                  <a:t>Weibull function, </a:t>
                </a:r>
                <a14:m>
                  <m:oMath xmlns:m="http://schemas.openxmlformats.org/officeDocument/2006/math">
                    <m:r>
                      <a:rPr lang="en-US" sz="1600" i="1" smtClean="0">
                        <a:latin typeface="Cambria Math" panose="02040503050406030204" pitchFamily="18" charset="0"/>
                        <a:ea typeface="Cambria Math" panose="02040503050406030204" pitchFamily="18" charset="0"/>
                      </a:rPr>
                      <m:t>𝛼</m:t>
                    </m:r>
                    <m:r>
                      <a:rPr lang="en-US" sz="1600" b="0" i="1" smtClean="0">
                        <a:latin typeface="Cambria Math" panose="02040503050406030204" pitchFamily="18" charset="0"/>
                        <a:ea typeface="Cambria Math" panose="02040503050406030204" pitchFamily="18" charset="0"/>
                      </a:rPr>
                      <m:t>=</m:t>
                    </m:r>
                    <m:r>
                      <m:rPr>
                        <m:nor/>
                      </m:rPr>
                      <a:rPr lang="en-US" sz="1600"/>
                      <m:t>1.57</m:t>
                    </m:r>
                  </m:oMath>
                </a14:m>
                <a:r>
                  <a:rPr lang="en-US" sz="1600" dirty="0"/>
                  <a:t>, </a:t>
                </a:r>
                <a14:m>
                  <m:oMath xmlns:m="http://schemas.openxmlformats.org/officeDocument/2006/math">
                    <m:r>
                      <a:rPr lang="en-US" sz="1600" i="1" smtClean="0">
                        <a:latin typeface="Cambria Math" panose="02040503050406030204" pitchFamily="18" charset="0"/>
                        <a:ea typeface="Cambria Math" panose="02040503050406030204" pitchFamily="18" charset="0"/>
                      </a:rPr>
                      <m:t>𝛽</m:t>
                    </m:r>
                    <m:r>
                      <a:rPr lang="en-US" sz="1600" i="1">
                        <a:latin typeface="Cambria Math" panose="02040503050406030204" pitchFamily="18" charset="0"/>
                        <a:ea typeface="Cambria Math" panose="02040503050406030204" pitchFamily="18" charset="0"/>
                      </a:rPr>
                      <m:t>=</m:t>
                    </m:r>
                    <m:r>
                      <m:rPr>
                        <m:nor/>
                      </m:rPr>
                      <a:rPr lang="en-US" sz="1600"/>
                      <m:t>4.36</m:t>
                    </m:r>
                  </m:oMath>
                </a14:m>
                <a:endParaRPr lang="en-US" sz="1600" dirty="0"/>
              </a:p>
              <a:p>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𝑛</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=100</m:t>
                    </m:r>
                  </m:oMath>
                </a14:m>
                <a:r>
                  <a:rPr lang="en-US" sz="1600" dirty="0"/>
                  <a:t> trials per stimulus level</a:t>
                </a:r>
              </a:p>
            </p:txBody>
          </p:sp>
        </mc:Choice>
        <mc:Fallback xmlns="">
          <p:sp>
            <p:nvSpPr>
              <p:cNvPr id="17" name="TextBox 16">
                <a:extLst>
                  <a:ext uri="{FF2B5EF4-FFF2-40B4-BE49-F238E27FC236}">
                    <a16:creationId xmlns:a16="http://schemas.microsoft.com/office/drawing/2014/main" id="{93BEB687-7C5D-6F4A-9C48-E058CBEBDD3C}"/>
                  </a:ext>
                </a:extLst>
              </p:cNvPr>
              <p:cNvSpPr txBox="1">
                <a:spLocks noRot="1" noChangeAspect="1" noMove="1" noResize="1" noEditPoints="1" noAdjustHandles="1" noChangeArrowheads="1" noChangeShapeType="1" noTextEdit="1"/>
              </p:cNvSpPr>
              <p:nvPr/>
            </p:nvSpPr>
            <p:spPr>
              <a:xfrm>
                <a:off x="1863585" y="5331130"/>
                <a:ext cx="7078707" cy="584775"/>
              </a:xfrm>
              <a:prstGeom prst="rect">
                <a:avLst/>
              </a:prstGeom>
              <a:blipFill>
                <a:blip r:embed="rId8"/>
                <a:stretch>
                  <a:fillRect l="-358" t="-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60F7C928-4C60-CE47-AC02-32FCAC309E37}"/>
                  </a:ext>
                </a:extLst>
              </p:cNvPr>
              <p:cNvSpPr/>
              <p:nvPr/>
            </p:nvSpPr>
            <p:spPr>
              <a:xfrm>
                <a:off x="6948099" y="2058962"/>
                <a:ext cx="99257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smtClean="0">
                          <a:solidFill>
                            <a:srgbClr val="0072BD"/>
                          </a:solidFill>
                          <a:latin typeface="Cambria Math" panose="02040503050406030204" pitchFamily="18" charset="0"/>
                          <a:ea typeface="Cambria Math" panose="02040503050406030204" pitchFamily="18" charset="0"/>
                        </a:rPr>
                        <m:t>𝛼</m:t>
                      </m:r>
                      <m:r>
                        <a:rPr lang="en-US" sz="1600" i="1" smtClean="0">
                          <a:solidFill>
                            <a:srgbClr val="0072BD"/>
                          </a:solidFill>
                          <a:latin typeface="Cambria Math" panose="02040503050406030204" pitchFamily="18" charset="0"/>
                          <a:ea typeface="Cambria Math" panose="02040503050406030204" pitchFamily="18" charset="0"/>
                        </a:rPr>
                        <m:t>=</m:t>
                      </m:r>
                      <m:r>
                        <m:rPr>
                          <m:nor/>
                        </m:rPr>
                        <a:rPr lang="en-US" sz="1600">
                          <a:solidFill>
                            <a:srgbClr val="0072BD"/>
                          </a:solidFill>
                        </a:rPr>
                        <m:t>1.5</m:t>
                      </m:r>
                      <m:r>
                        <m:rPr>
                          <m:nor/>
                        </m:rPr>
                        <a:rPr lang="es-ES" sz="1600" b="0" i="0" smtClean="0">
                          <a:solidFill>
                            <a:srgbClr val="0072BD"/>
                          </a:solidFill>
                        </a:rPr>
                        <m:t>2</m:t>
                      </m:r>
                    </m:oMath>
                  </m:oMathPara>
                </a14:m>
                <a:endParaRPr lang="es-ES" sz="1600" dirty="0">
                  <a:solidFill>
                    <a:srgbClr val="0072BD"/>
                  </a:solidFill>
                </a:endParaRPr>
              </a:p>
              <a:p>
                <a:pPr/>
                <a14:m>
                  <m:oMathPara xmlns:m="http://schemas.openxmlformats.org/officeDocument/2006/math">
                    <m:oMathParaPr>
                      <m:jc m:val="centerGroup"/>
                    </m:oMathParaPr>
                    <m:oMath xmlns:m="http://schemas.openxmlformats.org/officeDocument/2006/math">
                      <m:r>
                        <a:rPr lang="en-US" sz="1600" i="1">
                          <a:solidFill>
                            <a:srgbClr val="0072BD"/>
                          </a:solidFill>
                          <a:latin typeface="Cambria Math" panose="02040503050406030204" pitchFamily="18" charset="0"/>
                          <a:ea typeface="Cambria Math" panose="02040503050406030204" pitchFamily="18" charset="0"/>
                        </a:rPr>
                        <m:t>𝛽</m:t>
                      </m:r>
                      <m:r>
                        <a:rPr lang="en-US" sz="1600" i="1">
                          <a:solidFill>
                            <a:srgbClr val="0072BD"/>
                          </a:solidFill>
                          <a:latin typeface="Cambria Math" panose="02040503050406030204" pitchFamily="18" charset="0"/>
                          <a:ea typeface="Cambria Math" panose="02040503050406030204" pitchFamily="18" charset="0"/>
                        </a:rPr>
                        <m:t>=</m:t>
                      </m:r>
                      <m:r>
                        <m:rPr>
                          <m:nor/>
                        </m:rPr>
                        <a:rPr lang="en-US" sz="1600">
                          <a:solidFill>
                            <a:srgbClr val="0072BD"/>
                          </a:solidFill>
                        </a:rPr>
                        <m:t>4.</m:t>
                      </m:r>
                      <m:r>
                        <m:rPr>
                          <m:nor/>
                        </m:rPr>
                        <a:rPr lang="es-ES" sz="1600" b="0" i="0" smtClean="0">
                          <a:solidFill>
                            <a:srgbClr val="0072BD"/>
                          </a:solidFill>
                        </a:rPr>
                        <m:t>35</m:t>
                      </m:r>
                    </m:oMath>
                  </m:oMathPara>
                </a14:m>
                <a:endParaRPr lang="en-US" sz="1600" dirty="0">
                  <a:solidFill>
                    <a:srgbClr val="0072BD"/>
                  </a:solidFill>
                </a:endParaRPr>
              </a:p>
            </p:txBody>
          </p:sp>
        </mc:Choice>
        <mc:Fallback xmlns="">
          <p:sp>
            <p:nvSpPr>
              <p:cNvPr id="18" name="Rectangle 17">
                <a:extLst>
                  <a:ext uri="{FF2B5EF4-FFF2-40B4-BE49-F238E27FC236}">
                    <a16:creationId xmlns:a16="http://schemas.microsoft.com/office/drawing/2014/main" id="{60F7C928-4C60-CE47-AC02-32FCAC309E37}"/>
                  </a:ext>
                </a:extLst>
              </p:cNvPr>
              <p:cNvSpPr>
                <a:spLocks noRot="1" noChangeAspect="1" noMove="1" noResize="1" noEditPoints="1" noAdjustHandles="1" noChangeArrowheads="1" noChangeShapeType="1" noTextEdit="1"/>
              </p:cNvSpPr>
              <p:nvPr/>
            </p:nvSpPr>
            <p:spPr>
              <a:xfrm>
                <a:off x="6948099" y="2058962"/>
                <a:ext cx="992579" cy="584775"/>
              </a:xfrm>
              <a:prstGeom prst="rect">
                <a:avLst/>
              </a:prstGeom>
              <a:blipFill>
                <a:blip r:embed="rId9"/>
                <a:stretch>
                  <a:fillRect b="-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CD6168BF-B7C0-7641-9F45-8170385D9F1D}"/>
                  </a:ext>
                </a:extLst>
              </p:cNvPr>
              <p:cNvSpPr/>
              <p:nvPr/>
            </p:nvSpPr>
            <p:spPr>
              <a:xfrm>
                <a:off x="6948099" y="2756576"/>
                <a:ext cx="99257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smtClean="0">
                          <a:solidFill>
                            <a:srgbClr val="D95319"/>
                          </a:solidFill>
                          <a:latin typeface="Cambria Math" panose="02040503050406030204" pitchFamily="18" charset="0"/>
                          <a:ea typeface="Cambria Math" panose="02040503050406030204" pitchFamily="18" charset="0"/>
                        </a:rPr>
                        <m:t>𝛼</m:t>
                      </m:r>
                      <m:r>
                        <a:rPr lang="en-US" sz="1600" i="1" smtClean="0">
                          <a:solidFill>
                            <a:srgbClr val="D95319"/>
                          </a:solidFill>
                          <a:latin typeface="Cambria Math" panose="02040503050406030204" pitchFamily="18" charset="0"/>
                          <a:ea typeface="Cambria Math" panose="02040503050406030204" pitchFamily="18" charset="0"/>
                        </a:rPr>
                        <m:t>=</m:t>
                      </m:r>
                      <m:r>
                        <m:rPr>
                          <m:nor/>
                        </m:rPr>
                        <a:rPr lang="en-US" sz="1600">
                          <a:solidFill>
                            <a:srgbClr val="D95319"/>
                          </a:solidFill>
                        </a:rPr>
                        <m:t>1.5</m:t>
                      </m:r>
                      <m:r>
                        <m:rPr>
                          <m:nor/>
                        </m:rPr>
                        <a:rPr lang="es-ES" sz="1600" b="0" i="0" smtClean="0">
                          <a:solidFill>
                            <a:srgbClr val="D95319"/>
                          </a:solidFill>
                        </a:rPr>
                        <m:t>3</m:t>
                      </m:r>
                    </m:oMath>
                  </m:oMathPara>
                </a14:m>
                <a:endParaRPr lang="es-ES" sz="1600" dirty="0">
                  <a:solidFill>
                    <a:srgbClr val="D95319"/>
                  </a:solidFill>
                </a:endParaRPr>
              </a:p>
              <a:p>
                <a:pPr/>
                <a14:m>
                  <m:oMathPara xmlns:m="http://schemas.openxmlformats.org/officeDocument/2006/math">
                    <m:oMathParaPr>
                      <m:jc m:val="centerGroup"/>
                    </m:oMathParaPr>
                    <m:oMath xmlns:m="http://schemas.openxmlformats.org/officeDocument/2006/math">
                      <m:r>
                        <a:rPr lang="en-US" sz="1600" i="1">
                          <a:solidFill>
                            <a:srgbClr val="D95319"/>
                          </a:solidFill>
                          <a:latin typeface="Cambria Math" panose="02040503050406030204" pitchFamily="18" charset="0"/>
                          <a:ea typeface="Cambria Math" panose="02040503050406030204" pitchFamily="18" charset="0"/>
                        </a:rPr>
                        <m:t>𝛽</m:t>
                      </m:r>
                      <m:r>
                        <a:rPr lang="en-US" sz="1600" i="1">
                          <a:solidFill>
                            <a:srgbClr val="D95319"/>
                          </a:solidFill>
                          <a:latin typeface="Cambria Math" panose="02040503050406030204" pitchFamily="18" charset="0"/>
                          <a:ea typeface="Cambria Math" panose="02040503050406030204" pitchFamily="18" charset="0"/>
                        </a:rPr>
                        <m:t>=</m:t>
                      </m:r>
                      <m:r>
                        <m:rPr>
                          <m:nor/>
                        </m:rPr>
                        <a:rPr lang="es-ES" sz="1600" b="0" i="0" smtClean="0">
                          <a:solidFill>
                            <a:srgbClr val="D95319"/>
                          </a:solidFill>
                        </a:rPr>
                        <m:t>2</m:t>
                      </m:r>
                      <m:r>
                        <m:rPr>
                          <m:nor/>
                        </m:rPr>
                        <a:rPr lang="en-US" sz="1600">
                          <a:solidFill>
                            <a:srgbClr val="D95319"/>
                          </a:solidFill>
                        </a:rPr>
                        <m:t>.</m:t>
                      </m:r>
                      <m:r>
                        <m:rPr>
                          <m:nor/>
                        </m:rPr>
                        <a:rPr lang="es-ES" sz="1600" b="0" i="0" smtClean="0">
                          <a:solidFill>
                            <a:srgbClr val="D95319"/>
                          </a:solidFill>
                        </a:rPr>
                        <m:t>52</m:t>
                      </m:r>
                    </m:oMath>
                  </m:oMathPara>
                </a14:m>
                <a:endParaRPr lang="en-US" sz="1600" dirty="0">
                  <a:solidFill>
                    <a:srgbClr val="D95319"/>
                  </a:solidFill>
                </a:endParaRPr>
              </a:p>
            </p:txBody>
          </p:sp>
        </mc:Choice>
        <mc:Fallback xmlns="">
          <p:sp>
            <p:nvSpPr>
              <p:cNvPr id="19" name="Rectangle 18">
                <a:extLst>
                  <a:ext uri="{FF2B5EF4-FFF2-40B4-BE49-F238E27FC236}">
                    <a16:creationId xmlns:a16="http://schemas.microsoft.com/office/drawing/2014/main" id="{CD6168BF-B7C0-7641-9F45-8170385D9F1D}"/>
                  </a:ext>
                </a:extLst>
              </p:cNvPr>
              <p:cNvSpPr>
                <a:spLocks noRot="1" noChangeAspect="1" noMove="1" noResize="1" noEditPoints="1" noAdjustHandles="1" noChangeArrowheads="1" noChangeShapeType="1" noTextEdit="1"/>
              </p:cNvSpPr>
              <p:nvPr/>
            </p:nvSpPr>
            <p:spPr>
              <a:xfrm>
                <a:off x="6948099" y="2756576"/>
                <a:ext cx="992579" cy="584775"/>
              </a:xfrm>
              <a:prstGeom prst="rect">
                <a:avLst/>
              </a:prstGeom>
              <a:blipFill>
                <a:blip r:embed="rId10"/>
                <a:stretch>
                  <a:fillRect b="-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92098B3C-DF74-8246-AC41-A01B07D7BF2F}"/>
                  </a:ext>
                </a:extLst>
              </p:cNvPr>
              <p:cNvSpPr/>
              <p:nvPr/>
            </p:nvSpPr>
            <p:spPr>
              <a:xfrm>
                <a:off x="6948099" y="3480728"/>
                <a:ext cx="994183"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smtClean="0">
                          <a:solidFill>
                            <a:srgbClr val="EDB120"/>
                          </a:solidFill>
                          <a:latin typeface="Cambria Math" panose="02040503050406030204" pitchFamily="18" charset="0"/>
                          <a:ea typeface="Cambria Math" panose="02040503050406030204" pitchFamily="18" charset="0"/>
                        </a:rPr>
                        <m:t>𝛼</m:t>
                      </m:r>
                      <m:r>
                        <a:rPr lang="en-US" sz="1600" i="1" smtClean="0">
                          <a:solidFill>
                            <a:srgbClr val="EDB120"/>
                          </a:solidFill>
                          <a:latin typeface="Cambria Math" panose="02040503050406030204" pitchFamily="18" charset="0"/>
                          <a:ea typeface="Cambria Math" panose="02040503050406030204" pitchFamily="18" charset="0"/>
                        </a:rPr>
                        <m:t>=</m:t>
                      </m:r>
                      <m:r>
                        <m:rPr>
                          <m:nor/>
                        </m:rPr>
                        <a:rPr lang="en-US" sz="1600">
                          <a:solidFill>
                            <a:srgbClr val="EDB120"/>
                          </a:solidFill>
                        </a:rPr>
                        <m:t>1.5</m:t>
                      </m:r>
                      <m:r>
                        <m:rPr>
                          <m:nor/>
                        </m:rPr>
                        <a:rPr lang="es-ES" sz="1600" b="0" i="0" smtClean="0">
                          <a:solidFill>
                            <a:srgbClr val="EDB120"/>
                          </a:solidFill>
                        </a:rPr>
                        <m:t>0</m:t>
                      </m:r>
                    </m:oMath>
                  </m:oMathPara>
                </a14:m>
                <a:endParaRPr lang="es-ES" sz="1600" dirty="0">
                  <a:solidFill>
                    <a:srgbClr val="EDB120"/>
                  </a:solidFill>
                </a:endParaRPr>
              </a:p>
              <a:p>
                <a:pPr/>
                <a14:m>
                  <m:oMathPara xmlns:m="http://schemas.openxmlformats.org/officeDocument/2006/math">
                    <m:oMathParaPr>
                      <m:jc m:val="centerGroup"/>
                    </m:oMathParaPr>
                    <m:oMath xmlns:m="http://schemas.openxmlformats.org/officeDocument/2006/math">
                      <m:r>
                        <a:rPr lang="en-US" sz="1600" i="1">
                          <a:solidFill>
                            <a:srgbClr val="EDB120"/>
                          </a:solidFill>
                          <a:latin typeface="Cambria Math" panose="02040503050406030204" pitchFamily="18" charset="0"/>
                          <a:ea typeface="Cambria Math" panose="02040503050406030204" pitchFamily="18" charset="0"/>
                        </a:rPr>
                        <m:t>𝛽</m:t>
                      </m:r>
                      <m:r>
                        <a:rPr lang="en-US" sz="1600" i="1">
                          <a:solidFill>
                            <a:srgbClr val="EDB120"/>
                          </a:solidFill>
                          <a:latin typeface="Cambria Math" panose="02040503050406030204" pitchFamily="18" charset="0"/>
                          <a:ea typeface="Cambria Math" panose="02040503050406030204" pitchFamily="18" charset="0"/>
                        </a:rPr>
                        <m:t>=</m:t>
                      </m:r>
                      <m:r>
                        <m:rPr>
                          <m:nor/>
                        </m:rPr>
                        <a:rPr lang="es-ES" sz="1600" b="0" i="0" smtClean="0">
                          <a:solidFill>
                            <a:srgbClr val="EDB120"/>
                          </a:solidFill>
                        </a:rPr>
                        <m:t>4</m:t>
                      </m:r>
                      <m:r>
                        <m:rPr>
                          <m:nor/>
                        </m:rPr>
                        <a:rPr lang="en-US" sz="1600">
                          <a:solidFill>
                            <a:srgbClr val="EDB120"/>
                          </a:solidFill>
                        </a:rPr>
                        <m:t>.</m:t>
                      </m:r>
                      <m:r>
                        <m:rPr>
                          <m:nor/>
                        </m:rPr>
                        <a:rPr lang="es-ES" sz="1600" b="0" i="0" smtClean="0">
                          <a:solidFill>
                            <a:srgbClr val="EDB120"/>
                          </a:solidFill>
                        </a:rPr>
                        <m:t>62</m:t>
                      </m:r>
                    </m:oMath>
                  </m:oMathPara>
                </a14:m>
                <a:endParaRPr lang="es-ES" sz="1600" b="0" dirty="0">
                  <a:solidFill>
                    <a:srgbClr val="EDB120"/>
                  </a:solidFill>
                </a:endParaRPr>
              </a:p>
              <a:p>
                <a:pPr/>
                <a14:m>
                  <m:oMathPara xmlns:m="http://schemas.openxmlformats.org/officeDocument/2006/math">
                    <m:oMathParaPr>
                      <m:jc m:val="centerGroup"/>
                    </m:oMathParaPr>
                    <m:oMath xmlns:m="http://schemas.openxmlformats.org/officeDocument/2006/math">
                      <m:r>
                        <a:rPr lang="en-US" sz="1600" i="1" smtClean="0">
                          <a:solidFill>
                            <a:srgbClr val="EDB120"/>
                          </a:solidFill>
                          <a:latin typeface="Cambria Math" panose="02040503050406030204" pitchFamily="18" charset="0"/>
                          <a:ea typeface="Cambria Math" panose="02040503050406030204" pitchFamily="18" charset="0"/>
                        </a:rPr>
                        <m:t>𝜆</m:t>
                      </m:r>
                      <m:r>
                        <a:rPr lang="en-US" sz="1600" i="1">
                          <a:solidFill>
                            <a:srgbClr val="EDB120"/>
                          </a:solidFill>
                          <a:latin typeface="Cambria Math" panose="02040503050406030204" pitchFamily="18" charset="0"/>
                          <a:ea typeface="Cambria Math" panose="02040503050406030204" pitchFamily="18" charset="0"/>
                        </a:rPr>
                        <m:t>=</m:t>
                      </m:r>
                      <m:r>
                        <m:rPr>
                          <m:nor/>
                        </m:rPr>
                        <a:rPr lang="es-ES" sz="1600" b="0" i="0" smtClean="0">
                          <a:solidFill>
                            <a:srgbClr val="EDB120"/>
                          </a:solidFill>
                        </a:rPr>
                        <m:t>0</m:t>
                      </m:r>
                      <m:r>
                        <m:rPr>
                          <m:nor/>
                        </m:rPr>
                        <a:rPr lang="en-US" sz="1600">
                          <a:solidFill>
                            <a:srgbClr val="EDB120"/>
                          </a:solidFill>
                        </a:rPr>
                        <m:t>.</m:t>
                      </m:r>
                      <m:r>
                        <m:rPr>
                          <m:nor/>
                        </m:rPr>
                        <a:rPr lang="es-ES" sz="1600" b="0" i="0" smtClean="0">
                          <a:solidFill>
                            <a:srgbClr val="EDB120"/>
                          </a:solidFill>
                        </a:rPr>
                        <m:t>01</m:t>
                      </m:r>
                    </m:oMath>
                  </m:oMathPara>
                </a14:m>
                <a:endParaRPr lang="es-ES" sz="1600" dirty="0">
                  <a:solidFill>
                    <a:srgbClr val="EDB120"/>
                  </a:solidFill>
                </a:endParaRPr>
              </a:p>
            </p:txBody>
          </p:sp>
        </mc:Choice>
        <mc:Fallback xmlns="">
          <p:sp>
            <p:nvSpPr>
              <p:cNvPr id="20" name="Rectangle 19">
                <a:extLst>
                  <a:ext uri="{FF2B5EF4-FFF2-40B4-BE49-F238E27FC236}">
                    <a16:creationId xmlns:a16="http://schemas.microsoft.com/office/drawing/2014/main" id="{92098B3C-DF74-8246-AC41-A01B07D7BF2F}"/>
                  </a:ext>
                </a:extLst>
              </p:cNvPr>
              <p:cNvSpPr>
                <a:spLocks noRot="1" noChangeAspect="1" noMove="1" noResize="1" noEditPoints="1" noAdjustHandles="1" noChangeArrowheads="1" noChangeShapeType="1" noTextEdit="1"/>
              </p:cNvSpPr>
              <p:nvPr/>
            </p:nvSpPr>
            <p:spPr>
              <a:xfrm>
                <a:off x="6948099" y="3480728"/>
                <a:ext cx="994183" cy="83099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23ED09C-7BD9-DB4E-9504-122FB1F5CBE4}"/>
                  </a:ext>
                </a:extLst>
              </p:cNvPr>
              <p:cNvSpPr txBox="1"/>
              <p:nvPr/>
            </p:nvSpPr>
            <p:spPr>
              <a:xfrm>
                <a:off x="628650" y="5988981"/>
                <a:ext cx="7580087" cy="778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i="1">
                          <a:latin typeface="Cambria Math" panose="02040503050406030204" pitchFamily="18" charset="0"/>
                        </a:rPr>
                        <m:t>𝐿</m:t>
                      </m:r>
                      <m:d>
                        <m:dPr>
                          <m:ctrlPr>
                            <a:rPr lang="en-US"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𝜽</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e>
                      </m:d>
                      <m:r>
                        <a:rPr lang="en-US" i="1">
                          <a:latin typeface="Cambria Math" panose="02040503050406030204" pitchFamily="18" charset="0"/>
                          <a:ea typeface="Cambria Math" panose="02040503050406030204" pitchFamily="18" charset="0"/>
                        </a:rPr>
                        <m:t> </m:t>
                      </m:r>
                      <m:r>
                        <a:rPr lang="en-US" b="0" i="0"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𝐾</m:t>
                          </m:r>
                        </m:sup>
                        <m:e>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log</m:t>
                              </m:r>
                            </m:fName>
                            <m:e>
                              <m:d>
                                <m:dPr>
                                  <m:ctrlPr>
                                    <a:rPr lang="en-US" i="1">
                                      <a:latin typeface="Cambria Math" panose="02040503050406030204" pitchFamily="18" charset="0"/>
                                      <a:ea typeface="Cambria Math" panose="02040503050406030204" pitchFamily="18" charset="0"/>
                                    </a:rPr>
                                  </m:ctrlPr>
                                </m:dPr>
                                <m:e>
                                  <m:f>
                                    <m:fPr>
                                      <m:type m:val="noBa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i="1">
                                              <a:latin typeface="Cambria Math" panose="02040503050406030204" pitchFamily="18" charset="0"/>
                                              <a:ea typeface="Cambria Math" panose="02040503050406030204" pitchFamily="18" charset="0"/>
                                            </a:rPr>
                                            <m:t>𝑖</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i="1">
                                              <a:latin typeface="Cambria Math" panose="02040503050406030204" pitchFamily="18" charset="0"/>
                                              <a:ea typeface="Cambria Math" panose="02040503050406030204" pitchFamily="18" charset="0"/>
                                            </a:rPr>
                                            <m:t>𝑖</m:t>
                                          </m:r>
                                        </m:sub>
                                      </m:sSub>
                                    </m:den>
                                  </m:f>
                                </m:e>
                              </m:d>
                            </m:e>
                          </m:func>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i="1">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log</m:t>
                          </m:r>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𝜓</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𝜽</m:t>
                                  </m:r>
                                </m:e>
                              </m:d>
                            </m:e>
                          </m:d>
                          <m:r>
                            <a:rPr lang="en-US" b="1" i="1" smtClean="0">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𝑖</m:t>
                                  </m:r>
                                </m:sub>
                              </m:sSub>
                            </m:e>
                          </m:d>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i="1">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log</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𝜓</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𝜽</m:t>
                                  </m:r>
                                </m:e>
                              </m:d>
                            </m:e>
                          </m:d>
                        </m:e>
                      </m:nary>
                    </m:oMath>
                  </m:oMathPara>
                </a14:m>
                <a:endParaRPr lang="en-US" b="1" dirty="0"/>
              </a:p>
            </p:txBody>
          </p:sp>
        </mc:Choice>
        <mc:Fallback xmlns="">
          <p:sp>
            <p:nvSpPr>
              <p:cNvPr id="21" name="TextBox 20">
                <a:extLst>
                  <a:ext uri="{FF2B5EF4-FFF2-40B4-BE49-F238E27FC236}">
                    <a16:creationId xmlns:a16="http://schemas.microsoft.com/office/drawing/2014/main" id="{F23ED09C-7BD9-DB4E-9504-122FB1F5CBE4}"/>
                  </a:ext>
                </a:extLst>
              </p:cNvPr>
              <p:cNvSpPr txBox="1">
                <a:spLocks noRot="1" noChangeAspect="1" noMove="1" noResize="1" noEditPoints="1" noAdjustHandles="1" noChangeArrowheads="1" noChangeShapeType="1" noTextEdit="1"/>
              </p:cNvSpPr>
              <p:nvPr/>
            </p:nvSpPr>
            <p:spPr>
              <a:xfrm>
                <a:off x="628650" y="5988981"/>
                <a:ext cx="7580087" cy="778931"/>
              </a:xfrm>
              <a:prstGeom prst="rect">
                <a:avLst/>
              </a:prstGeom>
              <a:blipFill>
                <a:blip r:embed="rId12"/>
                <a:stretch>
                  <a:fillRect l="-335" t="-111290" b="-172581"/>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7929684C-458C-B343-B925-DE545F07B852}"/>
              </a:ext>
            </a:extLst>
          </p:cNvPr>
          <p:cNvSpPr txBox="1"/>
          <p:nvPr/>
        </p:nvSpPr>
        <p:spPr>
          <a:xfrm>
            <a:off x="6016485" y="6538913"/>
            <a:ext cx="1924193" cy="307777"/>
          </a:xfrm>
          <a:prstGeom prst="rect">
            <a:avLst/>
          </a:prstGeom>
          <a:noFill/>
        </p:spPr>
        <p:txBody>
          <a:bodyPr wrap="square" rtlCol="0">
            <a:spAutoFit/>
          </a:bodyPr>
          <a:lstStyle/>
          <a:p>
            <a:r>
              <a:rPr lang="en-US" sz="1400" dirty="0">
                <a:solidFill>
                  <a:schemeClr val="tx1">
                    <a:lumMod val="50000"/>
                    <a:lumOff val="50000"/>
                  </a:schemeClr>
                </a:solidFill>
              </a:rPr>
              <a:t>Wichmann &amp; Hill, 2001</a:t>
            </a:r>
          </a:p>
        </p:txBody>
      </p:sp>
      <p:grpSp>
        <p:nvGrpSpPr>
          <p:cNvPr id="24" name="Group 23">
            <a:extLst>
              <a:ext uri="{FF2B5EF4-FFF2-40B4-BE49-F238E27FC236}">
                <a16:creationId xmlns:a16="http://schemas.microsoft.com/office/drawing/2014/main" id="{9A72BB02-7A8F-1149-B7D5-C3E055AF2E17}"/>
              </a:ext>
            </a:extLst>
          </p:cNvPr>
          <p:cNvGrpSpPr/>
          <p:nvPr/>
        </p:nvGrpSpPr>
        <p:grpSpPr>
          <a:xfrm>
            <a:off x="2847700" y="154853"/>
            <a:ext cx="5484767" cy="1762918"/>
            <a:chOff x="2847700" y="154853"/>
            <a:chExt cx="5484767" cy="1762918"/>
          </a:xfrm>
        </p:grpSpPr>
        <p:pic>
          <p:nvPicPr>
            <p:cNvPr id="7" name="Picture 6">
              <a:extLst>
                <a:ext uri="{FF2B5EF4-FFF2-40B4-BE49-F238E27FC236}">
                  <a16:creationId xmlns:a16="http://schemas.microsoft.com/office/drawing/2014/main" id="{1B89D30A-916E-954B-A8E1-7270FA8273BA}"/>
                </a:ext>
              </a:extLst>
            </p:cNvPr>
            <p:cNvPicPr>
              <a:picLocks noChangeAspect="1"/>
            </p:cNvPicPr>
            <p:nvPr/>
          </p:nvPicPr>
          <p:blipFill rotWithShape="1">
            <a:blip r:embed="rId13"/>
            <a:srcRect l="4664" b="11637"/>
            <a:stretch/>
          </p:blipFill>
          <p:spPr>
            <a:xfrm>
              <a:off x="2847700" y="154853"/>
              <a:ext cx="5484767" cy="1582318"/>
            </a:xfrm>
            <a:prstGeom prst="rect">
              <a:avLst/>
            </a:prstGeom>
          </p:spPr>
        </p:pic>
        <p:cxnSp>
          <p:nvCxnSpPr>
            <p:cNvPr id="11" name="Straight Connector 10">
              <a:extLst>
                <a:ext uri="{FF2B5EF4-FFF2-40B4-BE49-F238E27FC236}">
                  <a16:creationId xmlns:a16="http://schemas.microsoft.com/office/drawing/2014/main" id="{1D16F013-50C9-9E44-B23B-D6FB990DFFD4}"/>
                </a:ext>
              </a:extLst>
            </p:cNvPr>
            <p:cNvCxnSpPr>
              <a:cxnSpLocks/>
            </p:cNvCxnSpPr>
            <p:nvPr/>
          </p:nvCxnSpPr>
          <p:spPr>
            <a:xfrm>
              <a:off x="3409404" y="1485636"/>
              <a:ext cx="1670507" cy="4321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F8D2448-8D06-8B4B-9ADD-13DBC6F17CE0}"/>
                </a:ext>
              </a:extLst>
            </p:cNvPr>
            <p:cNvCxnSpPr/>
            <p:nvPr/>
          </p:nvCxnSpPr>
          <p:spPr>
            <a:xfrm flipH="1">
              <a:off x="6139541" y="1485636"/>
              <a:ext cx="1670507" cy="408478"/>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1831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80C372-6F31-48B5-801B-EB265AD905C4}"/>
              </a:ext>
            </a:extLst>
          </p:cNvPr>
          <p:cNvSpPr>
            <a:spLocks noGrp="1"/>
          </p:cNvSpPr>
          <p:nvPr>
            <p:ph type="title"/>
          </p:nvPr>
        </p:nvSpPr>
        <p:spPr>
          <a:xfrm>
            <a:off x="330200" y="475828"/>
            <a:ext cx="8489950" cy="1296988"/>
          </a:xfrm>
        </p:spPr>
        <p:txBody>
          <a:bodyPr/>
          <a:lstStyle/>
          <a:p>
            <a:r>
              <a:rPr lang="en-US" dirty="0"/>
              <a:t>Lapses &amp; parameter tradeoff</a:t>
            </a:r>
          </a:p>
        </p:txBody>
      </p:sp>
      <p:sp>
        <p:nvSpPr>
          <p:cNvPr id="16" name="Slide Number Placeholder 15">
            <a:extLst>
              <a:ext uri="{FF2B5EF4-FFF2-40B4-BE49-F238E27FC236}">
                <a16:creationId xmlns:a16="http://schemas.microsoft.com/office/drawing/2014/main" id="{AAD2FA00-0D94-0448-BBE7-CDAB163722DB}"/>
              </a:ext>
            </a:extLst>
          </p:cNvPr>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F7FE846-FCEF-9249-88AD-E7844984B53C}" type="slidenum">
              <a:rPr lang="en-US" smtClean="0"/>
              <a:pPr/>
              <a:t>33</a:t>
            </a:fld>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499A05B-2FB2-BC46-B4F3-0DE1D0B1E3A7}"/>
                  </a:ext>
                </a:extLst>
              </p:cNvPr>
              <p:cNvSpPr txBox="1"/>
              <p:nvPr/>
            </p:nvSpPr>
            <p:spPr>
              <a:xfrm>
                <a:off x="876822" y="1252603"/>
                <a:ext cx="7638528" cy="1754326"/>
              </a:xfrm>
              <a:prstGeom prst="rect">
                <a:avLst/>
              </a:prstGeom>
              <a:noFill/>
            </p:spPr>
            <p:txBody>
              <a:bodyPr wrap="square" rtlCol="0">
                <a:spAutoFit/>
              </a:bodyPr>
              <a:lstStyle/>
              <a:p>
                <a:r>
                  <a:rPr lang="en-US" dirty="0"/>
                  <a:t>Lapse rate is usually considered a nuisance parameter</a:t>
                </a:r>
              </a:p>
              <a:p>
                <a:endParaRPr lang="en-US" dirty="0"/>
              </a:p>
              <a:p>
                <a:r>
                  <a:rPr lang="en-US" dirty="0"/>
                  <a:t>Difficult to estimate (relative few lapses)</a:t>
                </a:r>
              </a:p>
              <a:p>
                <a:pPr marL="742950" lvl="1" indent="-285750">
                  <a:buFont typeface="Arial" panose="020B0604020202020204" pitchFamily="34" charset="0"/>
                  <a:buChar char="•"/>
                </a:pPr>
                <a:r>
                  <a:rPr lang="en-US" dirty="0"/>
                  <a:t>In humans </a:t>
                </a:r>
                <a14:m>
                  <m:oMath xmlns:m="http://schemas.openxmlformats.org/officeDocument/2006/math">
                    <m:r>
                      <a:rPr lang="en-US" i="1" smtClean="0">
                        <a:latin typeface="Cambria Math" panose="02040503050406030204" pitchFamily="18" charset="0"/>
                        <a:ea typeface="Cambria Math" panose="02040503050406030204" pitchFamily="18" charset="0"/>
                      </a:rPr>
                      <m:t>𝜆</m:t>
                    </m:r>
                    <m:r>
                      <a:rPr lang="es-ES" b="0" i="1" smtClean="0">
                        <a:latin typeface="Cambria Math" panose="02040503050406030204" pitchFamily="18" charset="0"/>
                        <a:ea typeface="Cambria Math" panose="02040503050406030204" pitchFamily="18" charset="0"/>
                      </a:rPr>
                      <m:t>&lt;0.05</m:t>
                    </m:r>
                  </m:oMath>
                </a14:m>
                <a:r>
                  <a:rPr lang="en-US" dirty="0"/>
                  <a:t> =&gt; need many trials</a:t>
                </a:r>
              </a:p>
              <a:p>
                <a:pPr marL="742950" lvl="1" indent="-285750">
                  <a:buFont typeface="Arial" panose="020B0604020202020204" pitchFamily="34" charset="0"/>
                  <a:buChar char="•"/>
                </a:pPr>
                <a:r>
                  <a:rPr lang="en-US" dirty="0"/>
                  <a:t>Easy trials (on the ends of the psychometric curve) tend to be most informative about lapses</a:t>
                </a:r>
              </a:p>
            </p:txBody>
          </p:sp>
        </mc:Choice>
        <mc:Fallback xmlns="">
          <p:sp>
            <p:nvSpPr>
              <p:cNvPr id="3" name="TextBox 2">
                <a:extLst>
                  <a:ext uri="{FF2B5EF4-FFF2-40B4-BE49-F238E27FC236}">
                    <a16:creationId xmlns:a16="http://schemas.microsoft.com/office/drawing/2014/main" id="{9499A05B-2FB2-BC46-B4F3-0DE1D0B1E3A7}"/>
                  </a:ext>
                </a:extLst>
              </p:cNvPr>
              <p:cNvSpPr txBox="1">
                <a:spLocks noRot="1" noChangeAspect="1" noMove="1" noResize="1" noEditPoints="1" noAdjustHandles="1" noChangeArrowheads="1" noChangeShapeType="1" noTextEdit="1"/>
              </p:cNvSpPr>
              <p:nvPr/>
            </p:nvSpPr>
            <p:spPr>
              <a:xfrm>
                <a:off x="876822" y="1252603"/>
                <a:ext cx="7638528" cy="1754326"/>
              </a:xfrm>
              <a:prstGeom prst="rect">
                <a:avLst/>
              </a:prstGeom>
              <a:blipFill>
                <a:blip r:embed="rId3"/>
                <a:stretch>
                  <a:fillRect l="-663" t="-1439" b="-431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7CDF7B0-B907-2B4E-82D7-332A25663816}"/>
              </a:ext>
            </a:extLst>
          </p:cNvPr>
          <p:cNvPicPr>
            <a:picLocks noChangeAspect="1"/>
          </p:cNvPicPr>
          <p:nvPr/>
        </p:nvPicPr>
        <p:blipFill>
          <a:blip r:embed="rId4"/>
          <a:stretch>
            <a:fillRect/>
          </a:stretch>
        </p:blipFill>
        <p:spPr>
          <a:xfrm>
            <a:off x="1309405" y="3780730"/>
            <a:ext cx="3594100" cy="2527300"/>
          </a:xfrm>
          <a:prstGeom prst="rect">
            <a:avLst/>
          </a:prstGeom>
        </p:spPr>
      </p:pic>
      <p:sp>
        <p:nvSpPr>
          <p:cNvPr id="24" name="TextBox 23">
            <a:extLst>
              <a:ext uri="{FF2B5EF4-FFF2-40B4-BE49-F238E27FC236}">
                <a16:creationId xmlns:a16="http://schemas.microsoft.com/office/drawing/2014/main" id="{53552550-3456-F247-892C-A39CE1EBF6A1}"/>
              </a:ext>
            </a:extLst>
          </p:cNvPr>
          <p:cNvSpPr txBox="1"/>
          <p:nvPr/>
        </p:nvSpPr>
        <p:spPr>
          <a:xfrm>
            <a:off x="1952485" y="6282867"/>
            <a:ext cx="1924193" cy="307777"/>
          </a:xfrm>
          <a:prstGeom prst="rect">
            <a:avLst/>
          </a:prstGeom>
          <a:noFill/>
        </p:spPr>
        <p:txBody>
          <a:bodyPr wrap="square" rtlCol="0">
            <a:spAutoFit/>
          </a:bodyPr>
          <a:lstStyle/>
          <a:p>
            <a:r>
              <a:rPr lang="en-US" sz="1400" dirty="0">
                <a:solidFill>
                  <a:schemeClr val="tx1">
                    <a:lumMod val="50000"/>
                    <a:lumOff val="50000"/>
                  </a:schemeClr>
                </a:solidFill>
              </a:rPr>
              <a:t>Shen and Ma, 2017</a:t>
            </a:r>
          </a:p>
        </p:txBody>
      </p:sp>
      <p:sp>
        <p:nvSpPr>
          <p:cNvPr id="25" name="TextBox 24">
            <a:extLst>
              <a:ext uri="{FF2B5EF4-FFF2-40B4-BE49-F238E27FC236}">
                <a16:creationId xmlns:a16="http://schemas.microsoft.com/office/drawing/2014/main" id="{54035306-49D3-FA4F-8451-420862BC35B6}"/>
              </a:ext>
            </a:extLst>
          </p:cNvPr>
          <p:cNvSpPr txBox="1"/>
          <p:nvPr/>
        </p:nvSpPr>
        <p:spPr>
          <a:xfrm>
            <a:off x="5084768" y="4544193"/>
            <a:ext cx="2855910" cy="923330"/>
          </a:xfrm>
          <a:prstGeom prst="rect">
            <a:avLst/>
          </a:prstGeom>
          <a:noFill/>
        </p:spPr>
        <p:txBody>
          <a:bodyPr wrap="none" rtlCol="0">
            <a:spAutoFit/>
          </a:bodyPr>
          <a:lstStyle/>
          <a:p>
            <a:r>
              <a:rPr lang="en-US" dirty="0"/>
              <a:t>Example: synthetic data</a:t>
            </a:r>
          </a:p>
          <a:p>
            <a:endParaRPr lang="en-US" dirty="0"/>
          </a:p>
          <a:p>
            <a:r>
              <a:rPr lang="en-US" dirty="0"/>
              <a:t>trade-off precision vs. lapses</a:t>
            </a:r>
          </a:p>
        </p:txBody>
      </p:sp>
      <p:cxnSp>
        <p:nvCxnSpPr>
          <p:cNvPr id="26" name="Straight Arrow Connector 25">
            <a:extLst>
              <a:ext uri="{FF2B5EF4-FFF2-40B4-BE49-F238E27FC236}">
                <a16:creationId xmlns:a16="http://schemas.microsoft.com/office/drawing/2014/main" id="{2594EA7F-F646-C04E-8E30-9E413885FC84}"/>
              </a:ext>
            </a:extLst>
          </p:cNvPr>
          <p:cNvCxnSpPr>
            <a:cxnSpLocks/>
          </p:cNvCxnSpPr>
          <p:nvPr/>
        </p:nvCxnSpPr>
        <p:spPr>
          <a:xfrm flipH="1" flipV="1">
            <a:off x="2794000" y="5505450"/>
            <a:ext cx="1165315" cy="85090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241D094A-F5EC-0744-A243-5FBC26834FD8}"/>
              </a:ext>
            </a:extLst>
          </p:cNvPr>
          <p:cNvSpPr/>
          <p:nvPr/>
        </p:nvSpPr>
        <p:spPr>
          <a:xfrm>
            <a:off x="2654300" y="5367120"/>
            <a:ext cx="82550" cy="825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4262F7C0-FF56-7B44-90AF-C0FC64EF675F}"/>
              </a:ext>
            </a:extLst>
          </p:cNvPr>
          <p:cNvSpPr txBox="1"/>
          <p:nvPr/>
        </p:nvSpPr>
        <p:spPr>
          <a:xfrm>
            <a:off x="3965983" y="6221312"/>
            <a:ext cx="1881028" cy="369332"/>
          </a:xfrm>
          <a:prstGeom prst="rect">
            <a:avLst/>
          </a:prstGeom>
          <a:noFill/>
        </p:spPr>
        <p:txBody>
          <a:bodyPr wrap="none" rtlCol="0">
            <a:spAutoFit/>
          </a:bodyPr>
          <a:lstStyle/>
          <a:p>
            <a:r>
              <a:rPr lang="en-US" dirty="0"/>
              <a:t>actual parameters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1D5E64A-EBFD-9045-8271-F8AB6BD81439}"/>
                  </a:ext>
                </a:extLst>
              </p:cNvPr>
              <p:cNvSpPr txBox="1"/>
              <p:nvPr/>
            </p:nvSpPr>
            <p:spPr>
              <a:xfrm rot="16200000">
                <a:off x="853440" y="4813939"/>
                <a:ext cx="1115883" cy="307777"/>
              </a:xfrm>
              <a:prstGeom prst="rect">
                <a:avLst/>
              </a:prstGeom>
              <a:solidFill>
                <a:schemeClr val="bg1"/>
              </a:solidFill>
            </p:spPr>
            <p:txBody>
              <a:bodyPr wrap="none" rtlCol="0">
                <a:spAutoFit/>
              </a:bodyPr>
              <a:lstStyle/>
              <a:p>
                <a:r>
                  <a:rPr lang="en-US" sz="1400" dirty="0">
                    <a:latin typeface="Arial" panose="020B0604020202020204" pitchFamily="34" charset="0"/>
                    <a:cs typeface="Arial" panose="020B0604020202020204" pitchFamily="34" charset="0"/>
                  </a:rPr>
                  <a:t>lapse rate </a:t>
                </a:r>
                <a14:m>
                  <m:oMath xmlns:m="http://schemas.openxmlformats.org/officeDocument/2006/math">
                    <m:r>
                      <a:rPr lang="en-US" sz="1400" i="1" smtClean="0">
                        <a:latin typeface="Cambria Math" panose="02040503050406030204" pitchFamily="18" charset="0"/>
                        <a:ea typeface="Cambria Math" panose="02040503050406030204" pitchFamily="18" charset="0"/>
                      </a:rPr>
                      <m:t>𝜆</m:t>
                    </m:r>
                  </m:oMath>
                </a14:m>
                <a:endParaRPr lang="en-US" sz="1400" dirty="0">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F1D5E64A-EBFD-9045-8271-F8AB6BD81439}"/>
                  </a:ext>
                </a:extLst>
              </p:cNvPr>
              <p:cNvSpPr txBox="1">
                <a:spLocks noRot="1" noChangeAspect="1" noMove="1" noResize="1" noEditPoints="1" noAdjustHandles="1" noChangeArrowheads="1" noChangeShapeType="1" noTextEdit="1"/>
              </p:cNvSpPr>
              <p:nvPr/>
            </p:nvSpPr>
            <p:spPr>
              <a:xfrm rot="16200000">
                <a:off x="853440" y="4813939"/>
                <a:ext cx="1115883" cy="307777"/>
              </a:xfrm>
              <a:prstGeom prst="rect">
                <a:avLst/>
              </a:prstGeom>
              <a:blipFill>
                <a:blip r:embed="rId5"/>
                <a:stretch>
                  <a:fillRect l="-4000" r="-20000" b="-11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416650B0-437E-0540-8132-15DE17792411}"/>
                  </a:ext>
                </a:extLst>
              </p:cNvPr>
              <p:cNvSpPr txBox="1"/>
              <p:nvPr/>
            </p:nvSpPr>
            <p:spPr>
              <a:xfrm>
                <a:off x="2221653" y="5949950"/>
                <a:ext cx="1133391" cy="309459"/>
              </a:xfrm>
              <a:prstGeom prst="rect">
                <a:avLst/>
              </a:prstGeom>
              <a:solidFill>
                <a:schemeClr val="bg1"/>
              </a:solidFill>
            </p:spPr>
            <p:txBody>
              <a:bodyPr wrap="square" rtlCol="0">
                <a:spAutoFit/>
              </a:bodyPr>
              <a:lstStyle/>
              <a:p>
                <a:pPr algn="ctr"/>
                <a:r>
                  <a:rPr lang="en-US" sz="1400" dirty="0">
                    <a:latin typeface="Arial" panose="020B0604020202020204" pitchFamily="34" charset="0"/>
                    <a:cs typeface="Arial" panose="020B0604020202020204" pitchFamily="34" charset="0"/>
                  </a:rPr>
                  <a:t>slope </a:t>
                </a:r>
                <a14:m>
                  <m:oMath xmlns:m="http://schemas.openxmlformats.org/officeDocument/2006/math">
                    <m:r>
                      <a:rPr lang="en-US" sz="1400" i="1" smtClean="0">
                        <a:latin typeface="Cambria Math" panose="02040503050406030204" pitchFamily="18" charset="0"/>
                        <a:ea typeface="Cambria Math" panose="02040503050406030204" pitchFamily="18" charset="0"/>
                      </a:rPr>
                      <m:t>𝛽</m:t>
                    </m:r>
                  </m:oMath>
                </a14:m>
                <a:endParaRPr lang="en-US" sz="1400" dirty="0">
                  <a:latin typeface="Arial" panose="020B0604020202020204" pitchFamily="34" charset="0"/>
                  <a:cs typeface="Arial" panose="020B0604020202020204" pitchFamily="34" charset="0"/>
                </a:endParaRPr>
              </a:p>
            </p:txBody>
          </p:sp>
        </mc:Choice>
        <mc:Fallback>
          <p:sp>
            <p:nvSpPr>
              <p:cNvPr id="12" name="TextBox 11">
                <a:extLst>
                  <a:ext uri="{FF2B5EF4-FFF2-40B4-BE49-F238E27FC236}">
                    <a16:creationId xmlns:a16="http://schemas.microsoft.com/office/drawing/2014/main" id="{416650B0-437E-0540-8132-15DE17792411}"/>
                  </a:ext>
                </a:extLst>
              </p:cNvPr>
              <p:cNvSpPr txBox="1">
                <a:spLocks noRot="1" noChangeAspect="1" noMove="1" noResize="1" noEditPoints="1" noAdjustHandles="1" noChangeArrowheads="1" noChangeShapeType="1" noTextEdit="1"/>
              </p:cNvSpPr>
              <p:nvPr/>
            </p:nvSpPr>
            <p:spPr>
              <a:xfrm>
                <a:off x="2221653" y="5949950"/>
                <a:ext cx="1133391" cy="309459"/>
              </a:xfrm>
              <a:prstGeom prst="rect">
                <a:avLst/>
              </a:prstGeom>
              <a:blipFill>
                <a:blip r:embed="rId6"/>
                <a:stretch>
                  <a:fillRect t="-4000" b="-20000"/>
                </a:stretch>
              </a:blipFill>
            </p:spPr>
            <p:txBody>
              <a:bodyPr/>
              <a:lstStyle/>
              <a:p>
                <a:r>
                  <a:rPr lang="en-GB">
                    <a:noFill/>
                  </a:rPr>
                  <a:t> </a:t>
                </a:r>
              </a:p>
            </p:txBody>
          </p:sp>
        </mc:Fallback>
      </mc:AlternateContent>
      <p:sp>
        <p:nvSpPr>
          <p:cNvPr id="13" name="TextBox 12">
            <a:extLst>
              <a:ext uri="{FF2B5EF4-FFF2-40B4-BE49-F238E27FC236}">
                <a16:creationId xmlns:a16="http://schemas.microsoft.com/office/drawing/2014/main" id="{A52C56B2-EA86-F14E-997B-731AE0914912}"/>
              </a:ext>
            </a:extLst>
          </p:cNvPr>
          <p:cNvSpPr txBox="1"/>
          <p:nvPr/>
        </p:nvSpPr>
        <p:spPr>
          <a:xfrm>
            <a:off x="876822" y="3177105"/>
            <a:ext cx="7638528" cy="369332"/>
          </a:xfrm>
          <a:prstGeom prst="rect">
            <a:avLst/>
          </a:prstGeom>
          <a:noFill/>
        </p:spPr>
        <p:txBody>
          <a:bodyPr wrap="square" rtlCol="0">
            <a:spAutoFit/>
          </a:bodyPr>
          <a:lstStyle/>
          <a:p>
            <a:r>
              <a:rPr lang="en-US" b="1" dirty="0"/>
              <a:t>Parameter trade-off</a:t>
            </a:r>
          </a:p>
        </p:txBody>
      </p:sp>
    </p:spTree>
    <p:extLst>
      <p:ext uri="{BB962C8B-B14F-4D97-AF65-F5344CB8AC3E}">
        <p14:creationId xmlns:p14="http://schemas.microsoft.com/office/powerpoint/2010/main" val="1284490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5" grpId="0" animBg="1"/>
      <p:bldP spid="27" grpId="0"/>
      <p:bldP spid="6" grpId="0" animBg="1"/>
      <p:bldP spid="12" grpId="0" animBg="1"/>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022E8059-FDBC-DADE-ED54-3171AE529C83}"/>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How hard can it be?</a:t>
            </a:r>
          </a:p>
        </p:txBody>
      </p:sp>
      <p:pic>
        <p:nvPicPr>
          <p:cNvPr id="2" name="Picture 1">
            <a:extLst>
              <a:ext uri="{FF2B5EF4-FFF2-40B4-BE49-F238E27FC236}">
                <a16:creationId xmlns:a16="http://schemas.microsoft.com/office/drawing/2014/main" id="{B943AFE3-6F15-905D-6EC2-D17A1D0985F3}"/>
              </a:ext>
            </a:extLst>
          </p:cNvPr>
          <p:cNvPicPr>
            <a:picLocks noChangeAspect="1"/>
          </p:cNvPicPr>
          <p:nvPr/>
        </p:nvPicPr>
        <p:blipFill>
          <a:blip r:embed="rId3"/>
          <a:stretch>
            <a:fillRect/>
          </a:stretch>
        </p:blipFill>
        <p:spPr>
          <a:xfrm>
            <a:off x="97504" y="1889397"/>
            <a:ext cx="4131727" cy="3560318"/>
          </a:xfrm>
          <a:prstGeom prst="rect">
            <a:avLst/>
          </a:prstGeom>
        </p:spPr>
      </p:pic>
      <p:pic>
        <p:nvPicPr>
          <p:cNvPr id="3" name="Picture 2">
            <a:extLst>
              <a:ext uri="{FF2B5EF4-FFF2-40B4-BE49-F238E27FC236}">
                <a16:creationId xmlns:a16="http://schemas.microsoft.com/office/drawing/2014/main" id="{C5C354F1-6A05-27F4-FC05-12DF536F2FE1}"/>
              </a:ext>
            </a:extLst>
          </p:cNvPr>
          <p:cNvPicPr>
            <a:picLocks noChangeAspect="1"/>
          </p:cNvPicPr>
          <p:nvPr/>
        </p:nvPicPr>
        <p:blipFill>
          <a:blip r:embed="rId4"/>
          <a:stretch>
            <a:fillRect/>
          </a:stretch>
        </p:blipFill>
        <p:spPr>
          <a:xfrm>
            <a:off x="4793894" y="2131147"/>
            <a:ext cx="4252602" cy="3318568"/>
          </a:xfrm>
          <a:prstGeom prst="rect">
            <a:avLst/>
          </a:prstGeom>
        </p:spPr>
      </p:pic>
    </p:spTree>
    <p:extLst>
      <p:ext uri="{BB962C8B-B14F-4D97-AF65-F5344CB8AC3E}">
        <p14:creationId xmlns:p14="http://schemas.microsoft.com/office/powerpoint/2010/main" val="1961632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022E8059-FDBC-DADE-ED54-3171AE529C83}"/>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Optimization can be hard</a:t>
            </a:r>
          </a:p>
        </p:txBody>
      </p:sp>
      <p:sp>
        <p:nvSpPr>
          <p:cNvPr id="4" name="Shape 23">
            <a:extLst>
              <a:ext uri="{FF2B5EF4-FFF2-40B4-BE49-F238E27FC236}">
                <a16:creationId xmlns:a16="http://schemas.microsoft.com/office/drawing/2014/main" id="{2F790D7B-35AB-4D4B-E8F2-1D3836BBBD2D}"/>
              </a:ext>
            </a:extLst>
          </p:cNvPr>
          <p:cNvSpPr txBox="1">
            <a:spLocks/>
          </p:cNvSpPr>
          <p:nvPr/>
        </p:nvSpPr>
        <p:spPr bwMode="auto">
          <a:xfrm>
            <a:off x="395288" y="1557040"/>
            <a:ext cx="8423275" cy="3456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a:spcBef>
                <a:spcPct val="20000"/>
              </a:spcBef>
              <a:buFont typeface="Arial" panose="020B0604020202020204" pitchFamily="34" charset="0"/>
              <a:buChar char="•"/>
            </a:pPr>
            <a:r>
              <a:rPr lang="en-GB" altLang="en-ES" sz="2000" dirty="0">
                <a:cs typeface="Arial" panose="020B0604020202020204" pitchFamily="34" charset="0"/>
              </a:rPr>
              <a:t>Optimizer does not see the landscape</a:t>
            </a:r>
          </a:p>
          <a:p>
            <a:pPr marL="342900" indent="-342900">
              <a:spcBef>
                <a:spcPct val="20000"/>
              </a:spcBef>
              <a:buFont typeface="Arial" panose="020B0604020202020204" pitchFamily="34" charset="0"/>
              <a:buChar char="•"/>
            </a:pPr>
            <a:endParaRPr lang="en-GB" altLang="en-ES" sz="2000" dirty="0">
              <a:cs typeface="Arial" panose="020B0604020202020204" pitchFamily="34" charset="0"/>
            </a:endParaRPr>
          </a:p>
          <a:p>
            <a:pPr marL="342900" indent="-342900">
              <a:spcBef>
                <a:spcPct val="20000"/>
              </a:spcBef>
              <a:buFont typeface="Arial" panose="020B0604020202020204" pitchFamily="34" charset="0"/>
              <a:buChar char="•"/>
            </a:pPr>
            <a:r>
              <a:rPr lang="en-GB" altLang="en-ES" sz="2000" dirty="0">
                <a:cs typeface="Arial" panose="020B0604020202020204" pitchFamily="34" charset="0"/>
              </a:rPr>
              <a:t>Multiple local minima or saddle points</a:t>
            </a:r>
          </a:p>
          <a:p>
            <a:pPr marL="342900" indent="-342900">
              <a:spcBef>
                <a:spcPct val="20000"/>
              </a:spcBef>
              <a:buFont typeface="Arial" panose="020B0604020202020204" pitchFamily="34" charset="0"/>
              <a:buChar char="•"/>
            </a:pPr>
            <a:endParaRPr lang="en-GB" altLang="en-ES" sz="2000" dirty="0">
              <a:cs typeface="Arial" panose="020B0604020202020204" pitchFamily="34" charset="0"/>
            </a:endParaRPr>
          </a:p>
          <a:p>
            <a:pPr marL="342900" indent="-342900">
              <a:spcBef>
                <a:spcPct val="20000"/>
              </a:spcBef>
              <a:buFont typeface="Arial" panose="020B0604020202020204" pitchFamily="34" charset="0"/>
              <a:buChar char="•"/>
            </a:pPr>
            <a:r>
              <a:rPr lang="en-GB" altLang="en-ES" sz="2000" dirty="0">
                <a:cs typeface="Arial" panose="020B0604020202020204" pitchFamily="34" charset="0"/>
              </a:rPr>
              <a:t>Expensive function evaluation (&gt;&gt; 1 s)</a:t>
            </a:r>
          </a:p>
          <a:p>
            <a:pPr marL="342900" indent="-342900">
              <a:spcBef>
                <a:spcPct val="20000"/>
              </a:spcBef>
              <a:buFont typeface="Arial" panose="020B0604020202020204" pitchFamily="34" charset="0"/>
              <a:buChar char="•"/>
            </a:pPr>
            <a:endParaRPr lang="en-GB" altLang="en-ES" sz="2000" dirty="0">
              <a:cs typeface="Arial" panose="020B0604020202020204" pitchFamily="34" charset="0"/>
            </a:endParaRPr>
          </a:p>
          <a:p>
            <a:pPr marL="342900" indent="-342900">
              <a:spcBef>
                <a:spcPct val="20000"/>
              </a:spcBef>
              <a:buFont typeface="Arial" panose="020B0604020202020204" pitchFamily="34" charset="0"/>
              <a:buChar char="•"/>
            </a:pPr>
            <a:r>
              <a:rPr lang="en-GB" altLang="en-ES" sz="2000" dirty="0">
                <a:cs typeface="Arial" panose="020B0604020202020204" pitchFamily="34" charset="0"/>
              </a:rPr>
              <a:t>Noisy function evaluation (stochastic problem)</a:t>
            </a:r>
          </a:p>
          <a:p>
            <a:pPr marL="342900" indent="-342900">
              <a:spcBef>
                <a:spcPct val="20000"/>
              </a:spcBef>
              <a:buFont typeface="Arial" panose="020B0604020202020204" pitchFamily="34" charset="0"/>
              <a:buChar char="•"/>
            </a:pPr>
            <a:endParaRPr lang="en-GB" altLang="en-ES" sz="2000" dirty="0">
              <a:cs typeface="Arial" panose="020B0604020202020204" pitchFamily="34" charset="0"/>
            </a:endParaRPr>
          </a:p>
          <a:p>
            <a:pPr marL="342900" indent="-342900">
              <a:spcBef>
                <a:spcPct val="20000"/>
              </a:spcBef>
              <a:buFont typeface="Arial" panose="020B0604020202020204" pitchFamily="34" charset="0"/>
              <a:buChar char="•"/>
            </a:pPr>
            <a:r>
              <a:rPr lang="en-GB" altLang="en-ES" sz="2000" dirty="0">
                <a:cs typeface="Arial" panose="020B0604020202020204" pitchFamily="34" charset="0"/>
              </a:rPr>
              <a:t>Rough landscape (numerical approximations, etc.)</a:t>
            </a:r>
          </a:p>
        </p:txBody>
      </p:sp>
      <p:pic>
        <p:nvPicPr>
          <p:cNvPr id="5" name="Picture 4">
            <a:extLst>
              <a:ext uri="{FF2B5EF4-FFF2-40B4-BE49-F238E27FC236}">
                <a16:creationId xmlns:a16="http://schemas.microsoft.com/office/drawing/2014/main" id="{7DB1EDD5-5651-8F1F-16B3-43AC9DCDE053}"/>
              </a:ext>
            </a:extLst>
          </p:cNvPr>
          <p:cNvPicPr>
            <a:picLocks noChangeAspect="1"/>
          </p:cNvPicPr>
          <p:nvPr/>
        </p:nvPicPr>
        <p:blipFill rotWithShape="1">
          <a:blip r:embed="rId3"/>
          <a:srcRect t="4025"/>
          <a:stretch/>
        </p:blipFill>
        <p:spPr>
          <a:xfrm>
            <a:off x="1259632" y="5352294"/>
            <a:ext cx="4483100" cy="1340768"/>
          </a:xfrm>
          <a:prstGeom prst="rect">
            <a:avLst/>
          </a:prstGeom>
        </p:spPr>
      </p:pic>
    </p:spTree>
    <p:extLst>
      <p:ext uri="{BB962C8B-B14F-4D97-AF65-F5344CB8AC3E}">
        <p14:creationId xmlns:p14="http://schemas.microsoft.com/office/powerpoint/2010/main" val="3746619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B90A14-C40C-1577-33E7-8EC0F7183271}"/>
              </a:ext>
            </a:extLst>
          </p:cNvPr>
          <p:cNvPicPr>
            <a:picLocks noChangeAspect="1"/>
          </p:cNvPicPr>
          <p:nvPr/>
        </p:nvPicPr>
        <p:blipFill rotWithShape="1">
          <a:blip r:embed="rId3"/>
          <a:srcRect b="11905"/>
          <a:stretch/>
        </p:blipFill>
        <p:spPr>
          <a:xfrm>
            <a:off x="376953" y="404664"/>
            <a:ext cx="8390094" cy="5328592"/>
          </a:xfrm>
          <a:prstGeom prst="rect">
            <a:avLst/>
          </a:prstGeom>
          <a:ln>
            <a:solidFill>
              <a:schemeClr val="accent1"/>
            </a:solidFill>
          </a:ln>
          <a:effectLst>
            <a:outerShdw blurRad="50800" dist="38100" dir="2700000" sx="101356" sy="101356" algn="tl" rotWithShape="0">
              <a:prstClr val="black">
                <a:alpha val="40000"/>
              </a:prstClr>
            </a:outerShdw>
          </a:effectLst>
        </p:spPr>
      </p:pic>
      <p:sp>
        <p:nvSpPr>
          <p:cNvPr id="3" name="Shape 23">
            <a:extLst>
              <a:ext uri="{FF2B5EF4-FFF2-40B4-BE49-F238E27FC236}">
                <a16:creationId xmlns:a16="http://schemas.microsoft.com/office/drawing/2014/main" id="{08ED15C0-E949-EA00-4104-0528DCB97067}"/>
              </a:ext>
            </a:extLst>
          </p:cNvPr>
          <p:cNvSpPr txBox="1">
            <a:spLocks/>
          </p:cNvSpPr>
          <p:nvPr/>
        </p:nvSpPr>
        <p:spPr bwMode="auto">
          <a:xfrm>
            <a:off x="539552" y="5949491"/>
            <a:ext cx="8496300" cy="10076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indent="0">
              <a:spcBef>
                <a:spcPct val="20000"/>
              </a:spcBef>
              <a:defRPr/>
            </a:pPr>
            <a:r>
              <a:rPr lang="en-GB" sz="2000" dirty="0">
                <a:solidFill>
                  <a:schemeClr val="accent6">
                    <a:lumMod val="75000"/>
                    <a:lumOff val="25000"/>
                  </a:schemeClr>
                </a:solidFill>
                <a:cs typeface="Arial" charset="0"/>
              </a:rPr>
              <a:t>See intro to optimization by Luigi </a:t>
            </a:r>
            <a:r>
              <a:rPr lang="en-GB" sz="2000" dirty="0" err="1">
                <a:solidFill>
                  <a:schemeClr val="accent6">
                    <a:lumMod val="75000"/>
                    <a:lumOff val="25000"/>
                  </a:schemeClr>
                </a:solidFill>
                <a:cs typeface="Arial" charset="0"/>
              </a:rPr>
              <a:t>Acerbi</a:t>
            </a:r>
            <a:r>
              <a:rPr lang="en-GB" sz="2000" dirty="0">
                <a:solidFill>
                  <a:schemeClr val="accent6">
                    <a:lumMod val="75000"/>
                    <a:lumOff val="25000"/>
                  </a:schemeClr>
                </a:solidFill>
                <a:cs typeface="Arial" charset="0"/>
              </a:rPr>
              <a:t> in BAMB! 2022: </a:t>
            </a:r>
            <a:r>
              <a:rPr lang="en-GB" sz="2000" dirty="0">
                <a:solidFill>
                  <a:schemeClr val="accent6">
                    <a:lumMod val="75000"/>
                    <a:lumOff val="25000"/>
                  </a:schemeClr>
                </a:solidFill>
                <a:cs typeface="Arial" charset="0"/>
                <a:hlinkClick r:id="rId4"/>
              </a:rPr>
              <a:t>https://github.com/lacerbi/bamb2022-model-fitting</a:t>
            </a:r>
            <a:endParaRPr lang="en-GB" sz="2000" dirty="0">
              <a:solidFill>
                <a:schemeClr val="accent6">
                  <a:lumMod val="75000"/>
                  <a:lumOff val="25000"/>
                </a:schemeClr>
              </a:solidFill>
              <a:cs typeface="Arial" charset="0"/>
            </a:endParaRPr>
          </a:p>
        </p:txBody>
      </p:sp>
    </p:spTree>
    <p:extLst>
      <p:ext uri="{BB962C8B-B14F-4D97-AF65-F5344CB8AC3E}">
        <p14:creationId xmlns:p14="http://schemas.microsoft.com/office/powerpoint/2010/main" val="3938985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B959F06-C9B5-A043-9489-3053BA391BAC}"/>
              </a:ext>
            </a:extLst>
          </p:cNvPr>
          <p:cNvSpPr>
            <a:spLocks noGrp="1"/>
          </p:cNvSpPr>
          <p:nvPr>
            <p:ph type="sldNum" sz="quarter" idx="12"/>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F7FE846-FCEF-9249-88AD-E7844984B53C}" type="slidenum">
              <a:rPr lang="en-US" smtClean="0"/>
              <a:pPr/>
              <a:t>7</a:t>
            </a:fld>
            <a:endParaRPr lang="en-US" dirty="0"/>
          </a:p>
        </p:txBody>
      </p:sp>
      <p:pic>
        <p:nvPicPr>
          <p:cNvPr id="4" name="Picture 3">
            <a:extLst>
              <a:ext uri="{FF2B5EF4-FFF2-40B4-BE49-F238E27FC236}">
                <a16:creationId xmlns:a16="http://schemas.microsoft.com/office/drawing/2014/main" id="{BE0152C8-5340-C448-B044-7CA9564C9EF1}"/>
              </a:ext>
            </a:extLst>
          </p:cNvPr>
          <p:cNvPicPr>
            <a:picLocks noChangeAspect="1"/>
          </p:cNvPicPr>
          <p:nvPr/>
        </p:nvPicPr>
        <p:blipFill>
          <a:blip r:embed="rId3"/>
          <a:stretch>
            <a:fillRect/>
          </a:stretch>
        </p:blipFill>
        <p:spPr>
          <a:xfrm>
            <a:off x="-124766" y="1379991"/>
            <a:ext cx="9393532" cy="4686981"/>
          </a:xfrm>
          <a:prstGeom prst="rect">
            <a:avLst/>
          </a:prstGeom>
        </p:spPr>
      </p:pic>
      <p:sp>
        <p:nvSpPr>
          <p:cNvPr id="5" name="TextBox 4">
            <a:extLst>
              <a:ext uri="{FF2B5EF4-FFF2-40B4-BE49-F238E27FC236}">
                <a16:creationId xmlns:a16="http://schemas.microsoft.com/office/drawing/2014/main" id="{14B1DF43-DEF2-F545-BCC9-AD42A0BEBE28}"/>
              </a:ext>
            </a:extLst>
          </p:cNvPr>
          <p:cNvSpPr txBox="1"/>
          <p:nvPr/>
        </p:nvSpPr>
        <p:spPr>
          <a:xfrm>
            <a:off x="244668" y="5654379"/>
            <a:ext cx="2767429" cy="307777"/>
          </a:xfrm>
          <a:prstGeom prst="rect">
            <a:avLst/>
          </a:prstGeom>
          <a:solidFill>
            <a:schemeClr val="bg1"/>
          </a:solidFill>
        </p:spPr>
        <p:txBody>
          <a:bodyPr wrap="square" rtlCol="0">
            <a:spAutoFit/>
          </a:bodyPr>
          <a:lstStyle/>
          <a:p>
            <a:r>
              <a:rPr lang="en-US" sz="1400" dirty="0">
                <a:solidFill>
                  <a:schemeClr val="tx1">
                    <a:lumMod val="50000"/>
                    <a:lumOff val="50000"/>
                  </a:schemeClr>
                </a:solidFill>
              </a:rPr>
              <a:t>BADS: </a:t>
            </a:r>
            <a:r>
              <a:rPr lang="en-US" sz="1400" dirty="0" err="1">
                <a:solidFill>
                  <a:schemeClr val="tx1">
                    <a:lumMod val="50000"/>
                    <a:lumOff val="50000"/>
                  </a:schemeClr>
                </a:solidFill>
              </a:rPr>
              <a:t>Acerbi</a:t>
            </a:r>
            <a:r>
              <a:rPr lang="en-US" sz="1400" dirty="0">
                <a:solidFill>
                  <a:schemeClr val="tx1">
                    <a:lumMod val="50000"/>
                    <a:lumOff val="50000"/>
                  </a:schemeClr>
                </a:solidFill>
              </a:rPr>
              <a:t> and Ma (2017)</a:t>
            </a:r>
          </a:p>
        </p:txBody>
      </p:sp>
      <p:sp>
        <p:nvSpPr>
          <p:cNvPr id="7" name="Rectangle 7">
            <a:extLst>
              <a:ext uri="{FF2B5EF4-FFF2-40B4-BE49-F238E27FC236}">
                <a16:creationId xmlns:a16="http://schemas.microsoft.com/office/drawing/2014/main" id="{783B3C9D-853E-7663-CB91-0CAE12C9AB54}"/>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Optimizers at work</a:t>
            </a:r>
          </a:p>
        </p:txBody>
      </p:sp>
    </p:spTree>
    <p:extLst>
      <p:ext uri="{BB962C8B-B14F-4D97-AF65-F5344CB8AC3E}">
        <p14:creationId xmlns:p14="http://schemas.microsoft.com/office/powerpoint/2010/main" val="2617008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022E8059-FDBC-DADE-ED54-3171AE529C83}"/>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Tips and tricks</a:t>
            </a:r>
          </a:p>
        </p:txBody>
      </p:sp>
      <p:sp>
        <p:nvSpPr>
          <p:cNvPr id="40964" name="Shape 23">
            <a:extLst>
              <a:ext uri="{FF2B5EF4-FFF2-40B4-BE49-F238E27FC236}">
                <a16:creationId xmlns:a16="http://schemas.microsoft.com/office/drawing/2014/main" id="{CB78378D-569E-D249-B3B5-55E2A76BBEE2}"/>
              </a:ext>
            </a:extLst>
          </p:cNvPr>
          <p:cNvSpPr txBox="1">
            <a:spLocks/>
          </p:cNvSpPr>
          <p:nvPr/>
        </p:nvSpPr>
        <p:spPr bwMode="auto">
          <a:xfrm>
            <a:off x="395287" y="1268760"/>
            <a:ext cx="8423275" cy="3240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a:spcBef>
                <a:spcPct val="20000"/>
              </a:spcBef>
              <a:buFontTx/>
              <a:buChar char="-"/>
            </a:pPr>
            <a:r>
              <a:rPr lang="en-GB" altLang="en-ES" sz="2000" dirty="0">
                <a:cs typeface="Arial" panose="020B0604020202020204" pitchFamily="34" charset="0"/>
              </a:rPr>
              <a:t>Be sure that your log-likelihoods are finite (e.g. initial conditions)</a:t>
            </a:r>
          </a:p>
          <a:p>
            <a:pPr marL="342900" indent="-342900">
              <a:spcBef>
                <a:spcPct val="20000"/>
              </a:spcBef>
              <a:buFontTx/>
              <a:buChar char="-"/>
            </a:pPr>
            <a:endParaRPr lang="en-GB" altLang="en-ES" sz="1500" dirty="0">
              <a:cs typeface="Arial" panose="020B0604020202020204" pitchFamily="34" charset="0"/>
            </a:endParaRPr>
          </a:p>
          <a:p>
            <a:pPr marL="342900" indent="-342900">
              <a:spcBef>
                <a:spcPct val="20000"/>
              </a:spcBef>
              <a:buFontTx/>
              <a:buChar char="-"/>
            </a:pPr>
            <a:r>
              <a:rPr lang="en-GB" altLang="en-ES" sz="2000" dirty="0">
                <a:cs typeface="Arial" panose="020B0604020202020204" pitchFamily="34" charset="0"/>
              </a:rPr>
              <a:t>Carefully choose constraints on parameters (avoid solutions at the bounds): </a:t>
            </a:r>
            <a:r>
              <a:rPr lang="en-GB" altLang="en-ES" sz="2000" i="1" dirty="0">
                <a:cs typeface="Arial" panose="020B0604020202020204" pitchFamily="34" charset="0"/>
              </a:rPr>
              <a:t>hard</a:t>
            </a:r>
            <a:r>
              <a:rPr lang="en-GB" altLang="en-ES" sz="2000" dirty="0">
                <a:cs typeface="Arial" panose="020B0604020202020204" pitchFamily="34" charset="0"/>
              </a:rPr>
              <a:t> bounds and </a:t>
            </a:r>
            <a:r>
              <a:rPr lang="en-GB" altLang="en-ES" sz="2000" i="1" dirty="0">
                <a:cs typeface="Arial" panose="020B0604020202020204" pitchFamily="34" charset="0"/>
              </a:rPr>
              <a:t>plausible</a:t>
            </a:r>
            <a:r>
              <a:rPr lang="en-GB" altLang="en-ES" sz="2000" dirty="0">
                <a:cs typeface="Arial" panose="020B0604020202020204" pitchFamily="34" charset="0"/>
              </a:rPr>
              <a:t> bounds</a:t>
            </a:r>
          </a:p>
          <a:p>
            <a:pPr marL="342900" indent="-342900">
              <a:spcBef>
                <a:spcPct val="20000"/>
              </a:spcBef>
              <a:buFontTx/>
              <a:buChar char="-"/>
            </a:pPr>
            <a:endParaRPr lang="en-GB" altLang="en-ES" sz="1500" dirty="0">
              <a:cs typeface="Arial" panose="020B0604020202020204" pitchFamily="34" charset="0"/>
            </a:endParaRPr>
          </a:p>
          <a:p>
            <a:pPr marL="342900" indent="-342900">
              <a:spcBef>
                <a:spcPct val="20000"/>
              </a:spcBef>
              <a:buFontTx/>
              <a:buChar char="-"/>
            </a:pPr>
            <a:r>
              <a:rPr lang="en-GB" altLang="en-ES" sz="2000" dirty="0">
                <a:cs typeface="Arial" panose="020B0604020202020204" pitchFamily="34" charset="0"/>
              </a:rPr>
              <a:t>Consider reparameterization (independence between parameters)</a:t>
            </a:r>
          </a:p>
          <a:p>
            <a:pPr marL="342900" indent="-342900">
              <a:spcBef>
                <a:spcPct val="20000"/>
              </a:spcBef>
              <a:buFontTx/>
              <a:buChar char="-"/>
            </a:pPr>
            <a:endParaRPr lang="en-GB" altLang="en-ES" sz="1500" dirty="0">
              <a:cs typeface="Arial" panose="020B0604020202020204" pitchFamily="34" charset="0"/>
            </a:endParaRPr>
          </a:p>
          <a:p>
            <a:pPr marL="342900" indent="-342900">
              <a:spcBef>
                <a:spcPct val="20000"/>
              </a:spcBef>
              <a:buFontTx/>
              <a:buChar char="-"/>
            </a:pPr>
            <a:r>
              <a:rPr lang="en-GB" altLang="en-ES" sz="2000" dirty="0">
                <a:cs typeface="Arial" panose="020B0604020202020204" pitchFamily="34" charset="0"/>
              </a:rPr>
              <a:t>Beware of local minima (always run fitting multiple times with random initial conditions)</a:t>
            </a:r>
          </a:p>
          <a:p>
            <a:pPr marL="342900" indent="-342900">
              <a:spcBef>
                <a:spcPct val="20000"/>
              </a:spcBef>
              <a:buFontTx/>
              <a:buChar char="-"/>
            </a:pPr>
            <a:endParaRPr lang="en-GB" altLang="en-ES" sz="2000" dirty="0">
              <a:cs typeface="Arial" panose="020B0604020202020204" pitchFamily="34" charset="0"/>
            </a:endParaRPr>
          </a:p>
        </p:txBody>
      </p:sp>
      <p:pic>
        <p:nvPicPr>
          <p:cNvPr id="2" name="Picture 1">
            <a:extLst>
              <a:ext uri="{FF2B5EF4-FFF2-40B4-BE49-F238E27FC236}">
                <a16:creationId xmlns:a16="http://schemas.microsoft.com/office/drawing/2014/main" id="{A3DC5C22-929B-72A9-A1B4-46CF8F2B8F99}"/>
              </a:ext>
            </a:extLst>
          </p:cNvPr>
          <p:cNvPicPr>
            <a:picLocks noChangeAspect="1"/>
          </p:cNvPicPr>
          <p:nvPr/>
        </p:nvPicPr>
        <p:blipFill rotWithShape="1">
          <a:blip r:embed="rId3"/>
          <a:srcRect b="1988"/>
          <a:stretch/>
        </p:blipFill>
        <p:spPr>
          <a:xfrm>
            <a:off x="952500" y="4519504"/>
            <a:ext cx="7239000" cy="2116074"/>
          </a:xfrm>
          <a:prstGeom prst="rect">
            <a:avLst/>
          </a:prstGeom>
        </p:spPr>
      </p:pic>
      <p:sp>
        <p:nvSpPr>
          <p:cNvPr id="3" name="ZoneTexte 2">
            <a:extLst>
              <a:ext uri="{FF2B5EF4-FFF2-40B4-BE49-F238E27FC236}">
                <a16:creationId xmlns:a16="http://schemas.microsoft.com/office/drawing/2014/main" id="{C43E90EB-8DC8-DF25-92F0-2E8FEC13C5A7}"/>
              </a:ext>
            </a:extLst>
          </p:cNvPr>
          <p:cNvSpPr txBox="1"/>
          <p:nvPr/>
        </p:nvSpPr>
        <p:spPr>
          <a:xfrm>
            <a:off x="3275856" y="6471765"/>
            <a:ext cx="3131840" cy="369888"/>
          </a:xfrm>
          <a:prstGeom prst="rect">
            <a:avLst/>
          </a:prstGeom>
          <a:noFill/>
        </p:spPr>
        <p:txBody>
          <a:bodyPr wrap="square">
            <a:spAutoFit/>
          </a:bodyPr>
          <a:lstStyle/>
          <a:p>
            <a:pPr>
              <a:defRPr/>
            </a:pPr>
            <a:r>
              <a:rPr lang="en-GB" dirty="0">
                <a:solidFill>
                  <a:schemeClr val="bg1">
                    <a:lumMod val="50000"/>
                  </a:schemeClr>
                </a:solidFill>
                <a:latin typeface="Arial" charset="0"/>
                <a:ea typeface="MS PGothic" charset="0"/>
                <a:cs typeface="MS PGothic" charset="0"/>
              </a:rPr>
              <a:t>Wilson &amp; Collins (2019) </a:t>
            </a:r>
            <a:r>
              <a:rPr lang="en-GB" i="1" dirty="0" err="1">
                <a:solidFill>
                  <a:schemeClr val="bg1">
                    <a:lumMod val="50000"/>
                  </a:schemeClr>
                </a:solidFill>
                <a:latin typeface="Arial" charset="0"/>
                <a:ea typeface="MS PGothic" charset="0"/>
                <a:cs typeface="MS PGothic" charset="0"/>
              </a:rPr>
              <a:t>eLife</a:t>
            </a:r>
            <a:endParaRPr lang="en-GB" i="1" dirty="0">
              <a:solidFill>
                <a:schemeClr val="bg1">
                  <a:lumMod val="50000"/>
                </a:schemeClr>
              </a:solidFill>
              <a:latin typeface="Arial" charset="0"/>
              <a:ea typeface="MS PGothic" charset="0"/>
              <a:cs typeface="MS PGothic" charset="0"/>
            </a:endParaRPr>
          </a:p>
        </p:txBody>
      </p:sp>
    </p:spTree>
    <p:extLst>
      <p:ext uri="{BB962C8B-B14F-4D97-AF65-F5344CB8AC3E}">
        <p14:creationId xmlns:p14="http://schemas.microsoft.com/office/powerpoint/2010/main" val="4257169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5021AFAC-33C7-C50A-9749-59CE7FBAC9CD}"/>
              </a:ext>
            </a:extLst>
          </p:cNvPr>
          <p:cNvSpPr txBox="1">
            <a:spLocks noChangeArrowheads="1"/>
          </p:cNvSpPr>
          <p:nvPr/>
        </p:nvSpPr>
        <p:spPr bwMode="auto">
          <a:xfrm>
            <a:off x="330200" y="547688"/>
            <a:ext cx="8202613" cy="1296987"/>
          </a:xfrm>
          <a:prstGeom prst="rect">
            <a:avLst/>
          </a:prstGeom>
          <a:noFill/>
          <a:ln>
            <a:noFill/>
          </a:ln>
        </p:spPr>
        <p:txBody>
          <a:bodyPr/>
          <a:lstStyle>
            <a:lvl1pPr algn="l" rtl="0" eaLnBrk="0" fontAlgn="base" hangingPunct="0">
              <a:spcBef>
                <a:spcPct val="0"/>
              </a:spcBef>
              <a:spcAft>
                <a:spcPct val="0"/>
              </a:spcAft>
              <a:defRPr sz="3000" b="1">
                <a:solidFill>
                  <a:schemeClr val="tx2"/>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2pPr>
            <a:lvl3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3pPr>
            <a:lvl4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4pPr>
            <a:lvl5pPr algn="l" rtl="0" eaLnBrk="0" fontAlgn="base" hangingPunct="0">
              <a:spcBef>
                <a:spcPct val="0"/>
              </a:spcBef>
              <a:spcAft>
                <a:spcPct val="0"/>
              </a:spcAft>
              <a:defRPr sz="3000" b="1">
                <a:solidFill>
                  <a:schemeClr val="tx2"/>
                </a:solidFill>
                <a:latin typeface="Arial" charset="0"/>
                <a:ea typeface="MS PGothic" panose="020B0600070205080204" pitchFamily="34" charset="-128"/>
                <a:cs typeface="MS PGothic"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a:lstStyle>
          <a:p>
            <a:pPr eaLnBrk="1" hangingPunct="1">
              <a:defRPr/>
            </a:pPr>
            <a:r>
              <a:rPr lang="en-GB" dirty="0">
                <a:ea typeface="+mj-ea"/>
                <a:cs typeface="+mj-cs"/>
              </a:rPr>
              <a:t>Model validation</a:t>
            </a:r>
          </a:p>
        </p:txBody>
      </p:sp>
      <p:sp>
        <p:nvSpPr>
          <p:cNvPr id="43010" name="Shape 23">
            <a:extLst>
              <a:ext uri="{FF2B5EF4-FFF2-40B4-BE49-F238E27FC236}">
                <a16:creationId xmlns:a16="http://schemas.microsoft.com/office/drawing/2014/main" id="{DCED378A-8AAB-9DA0-CF98-A56149E58282}"/>
              </a:ext>
            </a:extLst>
          </p:cNvPr>
          <p:cNvSpPr txBox="1">
            <a:spLocks/>
          </p:cNvSpPr>
          <p:nvPr/>
        </p:nvSpPr>
        <p:spPr bwMode="auto">
          <a:xfrm>
            <a:off x="396875" y="1628800"/>
            <a:ext cx="8423275"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457200" indent="-457200">
              <a:spcBef>
                <a:spcPct val="20000"/>
              </a:spcBef>
              <a:buFont typeface="Arial" panose="020B0604020202020204" pitchFamily="34" charset="0"/>
              <a:buChar char="•"/>
            </a:pPr>
            <a:r>
              <a:rPr lang="en-US" altLang="en-ES" sz="2000" dirty="0">
                <a:cs typeface="Arial" panose="020B0604020202020204" pitchFamily="34" charset="0"/>
              </a:rPr>
              <a:t>Does the model capture the data in an absolute sense?</a:t>
            </a:r>
          </a:p>
          <a:p>
            <a:pPr marL="457200" indent="-457200">
              <a:spcBef>
                <a:spcPct val="20000"/>
              </a:spcBef>
              <a:buFont typeface="Arial" panose="020B0604020202020204" pitchFamily="34" charset="0"/>
              <a:buChar char="•"/>
            </a:pPr>
            <a:r>
              <a:rPr lang="en-US" altLang="en-ES" sz="2000" dirty="0">
                <a:cs typeface="Arial" panose="020B0604020202020204" pitchFamily="34" charset="0"/>
              </a:rPr>
              <a:t>Does the model get the essence of the behavior?</a:t>
            </a:r>
          </a:p>
        </p:txBody>
      </p:sp>
      <p:sp>
        <p:nvSpPr>
          <p:cNvPr id="2" name="Shape 23">
            <a:extLst>
              <a:ext uri="{FF2B5EF4-FFF2-40B4-BE49-F238E27FC236}">
                <a16:creationId xmlns:a16="http://schemas.microsoft.com/office/drawing/2014/main" id="{EA1E4C2D-14F9-BC2B-5D4D-FCA1D1F5DD8B}"/>
              </a:ext>
            </a:extLst>
          </p:cNvPr>
          <p:cNvSpPr txBox="1">
            <a:spLocks/>
          </p:cNvSpPr>
          <p:nvPr/>
        </p:nvSpPr>
        <p:spPr bwMode="auto">
          <a:xfrm>
            <a:off x="396875" y="3429000"/>
            <a:ext cx="8279581" cy="3240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pPr>
            <a:r>
              <a:rPr lang="en-US" altLang="en-ES" sz="2000" b="1" dirty="0">
                <a:solidFill>
                  <a:schemeClr val="accent6">
                    <a:lumMod val="75000"/>
                    <a:lumOff val="25000"/>
                  </a:schemeClr>
                </a:solidFill>
                <a:cs typeface="Arial" panose="020B0604020202020204" pitchFamily="34" charset="0"/>
              </a:rPr>
              <a:t>How to validate the model?</a:t>
            </a:r>
          </a:p>
          <a:p>
            <a:pPr marL="342900" indent="-342900">
              <a:spcBef>
                <a:spcPct val="20000"/>
              </a:spcBef>
              <a:buFontTx/>
              <a:buChar char="-"/>
            </a:pPr>
            <a:endParaRPr lang="en-US" altLang="en-ES" sz="1500" dirty="0">
              <a:cs typeface="Arial" panose="020B0604020202020204" pitchFamily="34" charset="0"/>
            </a:endParaRPr>
          </a:p>
          <a:p>
            <a:pPr marL="342900" indent="-342900">
              <a:spcBef>
                <a:spcPct val="20000"/>
              </a:spcBef>
              <a:buFontTx/>
              <a:buChar char="-"/>
            </a:pPr>
            <a:r>
              <a:rPr lang="en-US" altLang="en-ES" sz="2000" dirty="0">
                <a:cs typeface="Arial" panose="020B0604020202020204" pitchFamily="34" charset="0"/>
              </a:rPr>
              <a:t>Simulate the model with the fit parameter values and then analyze the simulated data in the same way that you analyzed the empirical data (model-independent analysis).</a:t>
            </a:r>
          </a:p>
          <a:p>
            <a:pPr marL="342900" indent="-342900">
              <a:spcBef>
                <a:spcPct val="20000"/>
              </a:spcBef>
              <a:buFontTx/>
              <a:buChar char="-"/>
            </a:pPr>
            <a:endParaRPr lang="en-US" altLang="en-ES" sz="1500" dirty="0">
              <a:cs typeface="Arial" panose="020B0604020202020204" pitchFamily="34" charset="0"/>
            </a:endParaRPr>
          </a:p>
          <a:p>
            <a:pPr marL="342900" indent="-342900">
              <a:spcBef>
                <a:spcPct val="20000"/>
              </a:spcBef>
              <a:buFontTx/>
              <a:buChar char="-"/>
            </a:pPr>
            <a:r>
              <a:rPr lang="en-US" altLang="en-ES" sz="2000" dirty="0">
                <a:cs typeface="Arial" panose="020B0604020202020204" pitchFamily="34" charset="0"/>
              </a:rPr>
              <a:t>Verify that all important behavioral effects are captured by the model</a:t>
            </a:r>
          </a:p>
          <a:p>
            <a:pPr>
              <a:spcBef>
                <a:spcPct val="20000"/>
              </a:spcBef>
            </a:pPr>
            <a:endParaRPr lang="en-US" altLang="en-ES" sz="2000" dirty="0">
              <a:cs typeface="Arial" panose="020B0604020202020204" pitchFamily="34" charset="0"/>
            </a:endParaRPr>
          </a:p>
          <a:p>
            <a:pPr marL="1200150" lvl="1" indent="-457200">
              <a:spcBef>
                <a:spcPct val="20000"/>
              </a:spcBef>
              <a:buAutoNum type="arabicPeriod"/>
            </a:pPr>
            <a:endParaRPr lang="en-US" altLang="en-ES" sz="2000" dirty="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Custom Design">
  <a:themeElements>
    <a:clrScheme name="Custom Design 15">
      <a:dk1>
        <a:srgbClr val="000000"/>
      </a:dk1>
      <a:lt1>
        <a:srgbClr val="FFFFFF"/>
      </a:lt1>
      <a:dk2>
        <a:srgbClr val="004359"/>
      </a:dk2>
      <a:lt2>
        <a:srgbClr val="808080"/>
      </a:lt2>
      <a:accent1>
        <a:srgbClr val="7FA1AC"/>
      </a:accent1>
      <a:accent2>
        <a:srgbClr val="004359"/>
      </a:accent2>
      <a:accent3>
        <a:srgbClr val="FFFFFF"/>
      </a:accent3>
      <a:accent4>
        <a:srgbClr val="000000"/>
      </a:accent4>
      <a:accent5>
        <a:srgbClr val="C0CDD2"/>
      </a:accent5>
      <a:accent6>
        <a:srgbClr val="003C50"/>
      </a:accent6>
      <a:hlink>
        <a:srgbClr val="459CBD"/>
      </a:hlink>
      <a:folHlink>
        <a:srgbClr val="B25D86"/>
      </a:folHlink>
    </a:clrScheme>
    <a:fontScheme name="Custom Design">
      <a:majorFont>
        <a:latin typeface="Arial"/>
        <a:ea typeface="ＭＳ Ｐゴシック"/>
        <a:cs typeface=""/>
      </a:majorFont>
      <a:minorFont>
        <a:latin typeface="Arial"/>
        <a:ea typeface="ＭＳ Ｐゴシック"/>
        <a:cs typeface=""/>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0000"/>
        </a:dk1>
        <a:lt1>
          <a:srgbClr val="FFFFFF"/>
        </a:lt1>
        <a:dk2>
          <a:srgbClr val="000000"/>
        </a:dk2>
        <a:lt2>
          <a:srgbClr val="808080"/>
        </a:lt2>
        <a:accent1>
          <a:srgbClr val="7FA1AC"/>
        </a:accent1>
        <a:accent2>
          <a:srgbClr val="004359"/>
        </a:accent2>
        <a:accent3>
          <a:srgbClr val="FFFFFF"/>
        </a:accent3>
        <a:accent4>
          <a:srgbClr val="000000"/>
        </a:accent4>
        <a:accent5>
          <a:srgbClr val="C0CDD2"/>
        </a:accent5>
        <a:accent6>
          <a:srgbClr val="003C50"/>
        </a:accent6>
        <a:hlink>
          <a:srgbClr val="4B4620"/>
        </a:hlink>
        <a:folHlink>
          <a:srgbClr val="B25D86"/>
        </a:folHlink>
      </a:clrScheme>
      <a:clrMap bg1="lt1" tx1="dk1" bg2="lt2" tx2="dk2" accent1="accent1" accent2="accent2" accent3="accent3" accent4="accent4" accent5="accent5" accent6="accent6" hlink="hlink" folHlink="folHlink"/>
    </a:extraClrScheme>
    <a:extraClrScheme>
      <a:clrScheme name="Custom Design 14">
        <a:dk1>
          <a:srgbClr val="000000"/>
        </a:dk1>
        <a:lt1>
          <a:srgbClr val="FFFFFF"/>
        </a:lt1>
        <a:dk2>
          <a:srgbClr val="004359"/>
        </a:dk2>
        <a:lt2>
          <a:srgbClr val="808080"/>
        </a:lt2>
        <a:accent1>
          <a:srgbClr val="7FA1AC"/>
        </a:accent1>
        <a:accent2>
          <a:srgbClr val="004359"/>
        </a:accent2>
        <a:accent3>
          <a:srgbClr val="FFFFFF"/>
        </a:accent3>
        <a:accent4>
          <a:srgbClr val="000000"/>
        </a:accent4>
        <a:accent5>
          <a:srgbClr val="C0CDD2"/>
        </a:accent5>
        <a:accent6>
          <a:srgbClr val="003C50"/>
        </a:accent6>
        <a:hlink>
          <a:srgbClr val="4B4620"/>
        </a:hlink>
        <a:folHlink>
          <a:srgbClr val="B25D86"/>
        </a:folHlink>
      </a:clrScheme>
      <a:clrMap bg1="lt1" tx1="dk1" bg2="lt2" tx2="dk2" accent1="accent1" accent2="accent2" accent3="accent3" accent4="accent4" accent5="accent5" accent6="accent6" hlink="hlink" folHlink="folHlink"/>
    </a:extraClrScheme>
    <a:extraClrScheme>
      <a:clrScheme name="Custom Design 15">
        <a:dk1>
          <a:srgbClr val="000000"/>
        </a:dk1>
        <a:lt1>
          <a:srgbClr val="FFFFFF"/>
        </a:lt1>
        <a:dk2>
          <a:srgbClr val="004359"/>
        </a:dk2>
        <a:lt2>
          <a:srgbClr val="808080"/>
        </a:lt2>
        <a:accent1>
          <a:srgbClr val="7FA1AC"/>
        </a:accent1>
        <a:accent2>
          <a:srgbClr val="004359"/>
        </a:accent2>
        <a:accent3>
          <a:srgbClr val="FFFFFF"/>
        </a:accent3>
        <a:accent4>
          <a:srgbClr val="000000"/>
        </a:accent4>
        <a:accent5>
          <a:srgbClr val="C0CDD2"/>
        </a:accent5>
        <a:accent6>
          <a:srgbClr val="003C50"/>
        </a:accent6>
        <a:hlink>
          <a:srgbClr val="459CBD"/>
        </a:hlink>
        <a:folHlink>
          <a:srgbClr val="B25D8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24235</TotalTime>
  <Words>2466</Words>
  <Application>Microsoft Macintosh PowerPoint</Application>
  <PresentationFormat>On-screen Show (4:3)</PresentationFormat>
  <Paragraphs>288</Paragraphs>
  <Slides>33</Slides>
  <Notes>33</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Cambria Math</vt:lpstr>
      <vt:lpstr>Helvetica</vt:lpstr>
      <vt:lpstr>Helvetica Neue</vt:lpstr>
      <vt:lpstr>Wingdings</vt:lpstr>
      <vt:lpstr>Custom Design</vt:lpstr>
      <vt:lpstr>1B – Parameter fitting &amp; recovery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Lapses</vt:lpstr>
      <vt:lpstr>Lapses &amp; parameter tradeoff</vt:lpstr>
    </vt:vector>
  </TitlesOfParts>
  <Company>UCL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Simon Brown</dc:creator>
  <cp:lastModifiedBy>Klaus Wimmer</cp:lastModifiedBy>
  <cp:revision>1788</cp:revision>
  <cp:lastPrinted>2022-08-31T15:27:56Z</cp:lastPrinted>
  <dcterms:created xsi:type="dcterms:W3CDTF">2005-07-13T12:26:50Z</dcterms:created>
  <dcterms:modified xsi:type="dcterms:W3CDTF">2023-07-18T14:20:41Z</dcterms:modified>
</cp:coreProperties>
</file>